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 id="2147483681" r:id="rId2"/>
  </p:sldMasterIdLst>
  <p:notesMasterIdLst>
    <p:notesMasterId r:id="rId16"/>
  </p:notesMasterIdLst>
  <p:sldIdLst>
    <p:sldId id="256" r:id="rId3"/>
    <p:sldId id="257" r:id="rId4"/>
    <p:sldId id="265" r:id="rId5"/>
    <p:sldId id="258" r:id="rId6"/>
    <p:sldId id="259" r:id="rId7"/>
    <p:sldId id="260" r:id="rId8"/>
    <p:sldId id="262" r:id="rId9"/>
    <p:sldId id="266" r:id="rId10"/>
    <p:sldId id="267" r:id="rId11"/>
    <p:sldId id="270" r:id="rId12"/>
    <p:sldId id="268" r:id="rId13"/>
    <p:sldId id="269"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9C6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85696" autoAdjust="0"/>
  </p:normalViewPr>
  <p:slideViewPr>
    <p:cSldViewPr snapToGrid="0">
      <p:cViewPr varScale="1">
        <p:scale>
          <a:sx n="73" d="100"/>
          <a:sy n="73" d="100"/>
        </p:scale>
        <p:origin x="2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2DAE5-5878-4557-85CD-392BA457AA9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25AD48-B449-47E4-946A-B0608FA0030C}">
      <dgm:prSet/>
      <dgm:spPr/>
      <dgm:t>
        <a:bodyPr/>
        <a:lstStyle/>
        <a:p>
          <a:r>
            <a:rPr lang="en-US"/>
            <a:t>Etymology</a:t>
          </a:r>
        </a:p>
      </dgm:t>
    </dgm:pt>
    <dgm:pt modelId="{78F38D26-CA24-4E62-A9C0-84AB0B6C02FA}" type="parTrans" cxnId="{A150A76E-7B70-4A69-8D39-B4B54710823F}">
      <dgm:prSet/>
      <dgm:spPr/>
      <dgm:t>
        <a:bodyPr/>
        <a:lstStyle/>
        <a:p>
          <a:endParaRPr lang="en-US"/>
        </a:p>
      </dgm:t>
    </dgm:pt>
    <dgm:pt modelId="{143A63BB-B1F3-4A1F-9E0B-E19C51966521}" type="sibTrans" cxnId="{A150A76E-7B70-4A69-8D39-B4B54710823F}">
      <dgm:prSet/>
      <dgm:spPr/>
      <dgm:t>
        <a:bodyPr/>
        <a:lstStyle/>
        <a:p>
          <a:endParaRPr lang="en-US"/>
        </a:p>
      </dgm:t>
    </dgm:pt>
    <dgm:pt modelId="{44C1BC2A-4321-44B2-8C47-6A6D6AFAD4FE}">
      <dgm:prSet/>
      <dgm:spPr/>
      <dgm:t>
        <a:bodyPr/>
        <a:lstStyle/>
        <a:p>
          <a:r>
            <a:rPr lang="en-US"/>
            <a:t>Location</a:t>
          </a:r>
        </a:p>
      </dgm:t>
    </dgm:pt>
    <dgm:pt modelId="{EFD752F0-0510-4CC1-9BD6-F1E292CC0CD7}" type="parTrans" cxnId="{412E767E-B890-45EB-8202-AB30EA027DA5}">
      <dgm:prSet/>
      <dgm:spPr/>
      <dgm:t>
        <a:bodyPr/>
        <a:lstStyle/>
        <a:p>
          <a:endParaRPr lang="en-US"/>
        </a:p>
      </dgm:t>
    </dgm:pt>
    <dgm:pt modelId="{60B23BFC-F4BC-48CA-B27C-ABFEECB2D6B5}" type="sibTrans" cxnId="{412E767E-B890-45EB-8202-AB30EA027DA5}">
      <dgm:prSet/>
      <dgm:spPr/>
      <dgm:t>
        <a:bodyPr/>
        <a:lstStyle/>
        <a:p>
          <a:endParaRPr lang="en-US"/>
        </a:p>
      </dgm:t>
    </dgm:pt>
    <dgm:pt modelId="{BF6C31B0-8274-47C8-A347-8CA905034268}">
      <dgm:prSet/>
      <dgm:spPr/>
      <dgm:t>
        <a:bodyPr/>
        <a:lstStyle/>
        <a:p>
          <a:r>
            <a:rPr lang="en-US"/>
            <a:t>Texts and history</a:t>
          </a:r>
        </a:p>
      </dgm:t>
    </dgm:pt>
    <dgm:pt modelId="{A310D003-1E1A-4AE4-B100-E81C0950CA83}" type="parTrans" cxnId="{A593C92C-4FFE-4DCD-B1B3-83A6C3D00F12}">
      <dgm:prSet/>
      <dgm:spPr/>
      <dgm:t>
        <a:bodyPr/>
        <a:lstStyle/>
        <a:p>
          <a:endParaRPr lang="en-US"/>
        </a:p>
      </dgm:t>
    </dgm:pt>
    <dgm:pt modelId="{8986C435-280A-43F0-BF35-6FAA3A600448}" type="sibTrans" cxnId="{A593C92C-4FFE-4DCD-B1B3-83A6C3D00F12}">
      <dgm:prSet/>
      <dgm:spPr/>
      <dgm:t>
        <a:bodyPr/>
        <a:lstStyle/>
        <a:p>
          <a:endParaRPr lang="en-US"/>
        </a:p>
      </dgm:t>
    </dgm:pt>
    <dgm:pt modelId="{87F9F727-FA40-4215-B9D9-A15FB75A091B}">
      <dgm:prSet/>
      <dgm:spPr/>
      <dgm:t>
        <a:bodyPr/>
        <a:lstStyle/>
        <a:p>
          <a:r>
            <a:rPr lang="en-US"/>
            <a:t>Description</a:t>
          </a:r>
        </a:p>
      </dgm:t>
    </dgm:pt>
    <dgm:pt modelId="{C881577B-6CCD-4F0B-A808-78BF155DAE92}" type="parTrans" cxnId="{43D2E6B1-FE39-4D4A-A65C-6B087CA183EB}">
      <dgm:prSet/>
      <dgm:spPr/>
      <dgm:t>
        <a:bodyPr/>
        <a:lstStyle/>
        <a:p>
          <a:endParaRPr lang="en-US"/>
        </a:p>
      </dgm:t>
    </dgm:pt>
    <dgm:pt modelId="{97F3AEA4-4A7C-4AF8-AF5B-CC3FDCCCC53A}" type="sibTrans" cxnId="{43D2E6B1-FE39-4D4A-A65C-6B087CA183EB}">
      <dgm:prSet/>
      <dgm:spPr/>
      <dgm:t>
        <a:bodyPr/>
        <a:lstStyle/>
        <a:p>
          <a:endParaRPr lang="en-US"/>
        </a:p>
      </dgm:t>
    </dgm:pt>
    <dgm:pt modelId="{568AF071-50FB-490D-B9E2-0DFE64330119}" type="pres">
      <dgm:prSet presAssocID="{4052DAE5-5878-4557-85CD-392BA457AA93}" presName="root" presStyleCnt="0">
        <dgm:presLayoutVars>
          <dgm:dir/>
          <dgm:resizeHandles val="exact"/>
        </dgm:presLayoutVars>
      </dgm:prSet>
      <dgm:spPr/>
    </dgm:pt>
    <dgm:pt modelId="{20720B90-9040-4F2A-8BF1-BFCC65F278AA}" type="pres">
      <dgm:prSet presAssocID="{0025AD48-B449-47E4-946A-B0608FA0030C}" presName="compNode" presStyleCnt="0"/>
      <dgm:spPr/>
    </dgm:pt>
    <dgm:pt modelId="{63739FAE-104C-4222-9321-7D423EAC7ADA}" type="pres">
      <dgm:prSet presAssocID="{0025AD48-B449-47E4-946A-B0608FA0030C}" presName="bgRect" presStyleLbl="bgShp" presStyleIdx="0" presStyleCnt="4"/>
      <dgm:spPr/>
    </dgm:pt>
    <dgm:pt modelId="{FE207DA7-1A15-48F0-944B-AE9D4E0BE0FE}" type="pres">
      <dgm:prSet presAssocID="{0025AD48-B449-47E4-946A-B0608FA003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prechaun Hat"/>
        </a:ext>
      </dgm:extLst>
    </dgm:pt>
    <dgm:pt modelId="{2EE4BB0C-BE54-4805-A01E-B834E4EBA0A4}" type="pres">
      <dgm:prSet presAssocID="{0025AD48-B449-47E4-946A-B0608FA0030C}" presName="spaceRect" presStyleCnt="0"/>
      <dgm:spPr/>
    </dgm:pt>
    <dgm:pt modelId="{CBCC80AE-3446-4E0F-AD8A-1E4E1B0E1157}" type="pres">
      <dgm:prSet presAssocID="{0025AD48-B449-47E4-946A-B0608FA0030C}" presName="parTx" presStyleLbl="revTx" presStyleIdx="0" presStyleCnt="4">
        <dgm:presLayoutVars>
          <dgm:chMax val="0"/>
          <dgm:chPref val="0"/>
        </dgm:presLayoutVars>
      </dgm:prSet>
      <dgm:spPr/>
    </dgm:pt>
    <dgm:pt modelId="{A050221E-1CA4-469C-962D-254C1D5C2DB3}" type="pres">
      <dgm:prSet presAssocID="{143A63BB-B1F3-4A1F-9E0B-E19C51966521}" presName="sibTrans" presStyleCnt="0"/>
      <dgm:spPr/>
    </dgm:pt>
    <dgm:pt modelId="{52C0B153-BF5F-4DCF-A32A-8DB7816BF485}" type="pres">
      <dgm:prSet presAssocID="{44C1BC2A-4321-44B2-8C47-6A6D6AFAD4FE}" presName="compNode" presStyleCnt="0"/>
      <dgm:spPr/>
    </dgm:pt>
    <dgm:pt modelId="{0993430D-6759-45CD-A7BC-CC836E6861D0}" type="pres">
      <dgm:prSet presAssocID="{44C1BC2A-4321-44B2-8C47-6A6D6AFAD4FE}" presName="bgRect" presStyleLbl="bgShp" presStyleIdx="1" presStyleCnt="4"/>
      <dgm:spPr/>
    </dgm:pt>
    <dgm:pt modelId="{E1F63AD0-4182-4B3B-A3B5-BE6CDA8401EE}" type="pres">
      <dgm:prSet presAssocID="{44C1BC2A-4321-44B2-8C47-6A6D6AFAD4F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6B5EC317-CC09-4C45-91CF-176D5313B374}" type="pres">
      <dgm:prSet presAssocID="{44C1BC2A-4321-44B2-8C47-6A6D6AFAD4FE}" presName="spaceRect" presStyleCnt="0"/>
      <dgm:spPr/>
    </dgm:pt>
    <dgm:pt modelId="{EEAEA321-E583-4D63-A977-F53C93B5EEA7}" type="pres">
      <dgm:prSet presAssocID="{44C1BC2A-4321-44B2-8C47-6A6D6AFAD4FE}" presName="parTx" presStyleLbl="revTx" presStyleIdx="1" presStyleCnt="4">
        <dgm:presLayoutVars>
          <dgm:chMax val="0"/>
          <dgm:chPref val="0"/>
        </dgm:presLayoutVars>
      </dgm:prSet>
      <dgm:spPr/>
    </dgm:pt>
    <dgm:pt modelId="{A95633A7-86D1-4C49-B0EE-ACAB2D299F75}" type="pres">
      <dgm:prSet presAssocID="{60B23BFC-F4BC-48CA-B27C-ABFEECB2D6B5}" presName="sibTrans" presStyleCnt="0"/>
      <dgm:spPr/>
    </dgm:pt>
    <dgm:pt modelId="{18AA5D5B-E7AA-4C7A-8EFD-4EA51B317877}" type="pres">
      <dgm:prSet presAssocID="{BF6C31B0-8274-47C8-A347-8CA905034268}" presName="compNode" presStyleCnt="0"/>
      <dgm:spPr/>
    </dgm:pt>
    <dgm:pt modelId="{44794A8B-8E04-43B7-899A-CB68F39FFD84}" type="pres">
      <dgm:prSet presAssocID="{BF6C31B0-8274-47C8-A347-8CA905034268}" presName="bgRect" presStyleLbl="bgShp" presStyleIdx="2" presStyleCnt="4"/>
      <dgm:spPr/>
    </dgm:pt>
    <dgm:pt modelId="{2F625B24-AF2C-4A9E-9FB9-468684C3E4D7}" type="pres">
      <dgm:prSet presAssocID="{BF6C31B0-8274-47C8-A347-8CA9050342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5B0D053A-D44B-4B71-BC57-3E867210849E}" type="pres">
      <dgm:prSet presAssocID="{BF6C31B0-8274-47C8-A347-8CA905034268}" presName="spaceRect" presStyleCnt="0"/>
      <dgm:spPr/>
    </dgm:pt>
    <dgm:pt modelId="{E50A568A-FD7F-443B-9B35-7BEC942DF618}" type="pres">
      <dgm:prSet presAssocID="{BF6C31B0-8274-47C8-A347-8CA905034268}" presName="parTx" presStyleLbl="revTx" presStyleIdx="2" presStyleCnt="4">
        <dgm:presLayoutVars>
          <dgm:chMax val="0"/>
          <dgm:chPref val="0"/>
        </dgm:presLayoutVars>
      </dgm:prSet>
      <dgm:spPr/>
    </dgm:pt>
    <dgm:pt modelId="{6C9D890D-CBD7-4D35-BC37-FC695E411023}" type="pres">
      <dgm:prSet presAssocID="{8986C435-280A-43F0-BF35-6FAA3A600448}" presName="sibTrans" presStyleCnt="0"/>
      <dgm:spPr/>
    </dgm:pt>
    <dgm:pt modelId="{F14DDD9C-FF57-4BFE-8AD9-528B95D0875A}" type="pres">
      <dgm:prSet presAssocID="{87F9F727-FA40-4215-B9D9-A15FB75A091B}" presName="compNode" presStyleCnt="0"/>
      <dgm:spPr/>
    </dgm:pt>
    <dgm:pt modelId="{FA3A84CE-6FEB-4CB3-A807-5DC42B54DC4A}" type="pres">
      <dgm:prSet presAssocID="{87F9F727-FA40-4215-B9D9-A15FB75A091B}" presName="bgRect" presStyleLbl="bgShp" presStyleIdx="3" presStyleCnt="4"/>
      <dgm:spPr/>
    </dgm:pt>
    <dgm:pt modelId="{895DD3BB-3070-416E-AECE-F33EA22DD0C7}" type="pres">
      <dgm:prSet presAssocID="{87F9F727-FA40-4215-B9D9-A15FB75A09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4331B9BB-D6BE-4565-8B9D-0EABA6600CC3}" type="pres">
      <dgm:prSet presAssocID="{87F9F727-FA40-4215-B9D9-A15FB75A091B}" presName="spaceRect" presStyleCnt="0"/>
      <dgm:spPr/>
    </dgm:pt>
    <dgm:pt modelId="{A013CB40-A55E-4088-9728-E925BDFEB985}" type="pres">
      <dgm:prSet presAssocID="{87F9F727-FA40-4215-B9D9-A15FB75A091B}" presName="parTx" presStyleLbl="revTx" presStyleIdx="3" presStyleCnt="4">
        <dgm:presLayoutVars>
          <dgm:chMax val="0"/>
          <dgm:chPref val="0"/>
        </dgm:presLayoutVars>
      </dgm:prSet>
      <dgm:spPr/>
    </dgm:pt>
  </dgm:ptLst>
  <dgm:cxnLst>
    <dgm:cxn modelId="{6C758417-1099-4D42-9EEC-973005F928F6}" type="presOf" srcId="{0025AD48-B449-47E4-946A-B0608FA0030C}" destId="{CBCC80AE-3446-4E0F-AD8A-1E4E1B0E1157}" srcOrd="0" destOrd="0" presId="urn:microsoft.com/office/officeart/2018/2/layout/IconVerticalSolidList"/>
    <dgm:cxn modelId="{A593C92C-4FFE-4DCD-B1B3-83A6C3D00F12}" srcId="{4052DAE5-5878-4557-85CD-392BA457AA93}" destId="{BF6C31B0-8274-47C8-A347-8CA905034268}" srcOrd="2" destOrd="0" parTransId="{A310D003-1E1A-4AE4-B100-E81C0950CA83}" sibTransId="{8986C435-280A-43F0-BF35-6FAA3A600448}"/>
    <dgm:cxn modelId="{EE1CCA65-EB31-4960-BAD2-995A04C411F8}" type="presOf" srcId="{87F9F727-FA40-4215-B9D9-A15FB75A091B}" destId="{A013CB40-A55E-4088-9728-E925BDFEB985}" srcOrd="0" destOrd="0" presId="urn:microsoft.com/office/officeart/2018/2/layout/IconVerticalSolidList"/>
    <dgm:cxn modelId="{A150A76E-7B70-4A69-8D39-B4B54710823F}" srcId="{4052DAE5-5878-4557-85CD-392BA457AA93}" destId="{0025AD48-B449-47E4-946A-B0608FA0030C}" srcOrd="0" destOrd="0" parTransId="{78F38D26-CA24-4E62-A9C0-84AB0B6C02FA}" sibTransId="{143A63BB-B1F3-4A1F-9E0B-E19C51966521}"/>
    <dgm:cxn modelId="{412E767E-B890-45EB-8202-AB30EA027DA5}" srcId="{4052DAE5-5878-4557-85CD-392BA457AA93}" destId="{44C1BC2A-4321-44B2-8C47-6A6D6AFAD4FE}" srcOrd="1" destOrd="0" parTransId="{EFD752F0-0510-4CC1-9BD6-F1E292CC0CD7}" sibTransId="{60B23BFC-F4BC-48CA-B27C-ABFEECB2D6B5}"/>
    <dgm:cxn modelId="{84B387B0-C576-4873-B60B-61A6BF849951}" type="presOf" srcId="{4052DAE5-5878-4557-85CD-392BA457AA93}" destId="{568AF071-50FB-490D-B9E2-0DFE64330119}" srcOrd="0" destOrd="0" presId="urn:microsoft.com/office/officeart/2018/2/layout/IconVerticalSolidList"/>
    <dgm:cxn modelId="{43D2E6B1-FE39-4D4A-A65C-6B087CA183EB}" srcId="{4052DAE5-5878-4557-85CD-392BA457AA93}" destId="{87F9F727-FA40-4215-B9D9-A15FB75A091B}" srcOrd="3" destOrd="0" parTransId="{C881577B-6CCD-4F0B-A808-78BF155DAE92}" sibTransId="{97F3AEA4-4A7C-4AF8-AF5B-CC3FDCCCC53A}"/>
    <dgm:cxn modelId="{F15C15BA-8E56-48B2-856E-23627237D622}" type="presOf" srcId="{BF6C31B0-8274-47C8-A347-8CA905034268}" destId="{E50A568A-FD7F-443B-9B35-7BEC942DF618}" srcOrd="0" destOrd="0" presId="urn:microsoft.com/office/officeart/2018/2/layout/IconVerticalSolidList"/>
    <dgm:cxn modelId="{4BD501FD-9C35-4543-BC85-6CE93FF362E1}" type="presOf" srcId="{44C1BC2A-4321-44B2-8C47-6A6D6AFAD4FE}" destId="{EEAEA321-E583-4D63-A977-F53C93B5EEA7}" srcOrd="0" destOrd="0" presId="urn:microsoft.com/office/officeart/2018/2/layout/IconVerticalSolidList"/>
    <dgm:cxn modelId="{80B9C4C4-8033-4CEB-BD46-294EF530A1C0}" type="presParOf" srcId="{568AF071-50FB-490D-B9E2-0DFE64330119}" destId="{20720B90-9040-4F2A-8BF1-BFCC65F278AA}" srcOrd="0" destOrd="0" presId="urn:microsoft.com/office/officeart/2018/2/layout/IconVerticalSolidList"/>
    <dgm:cxn modelId="{C762B36F-0140-4CFA-8809-62EF8DB30AD2}" type="presParOf" srcId="{20720B90-9040-4F2A-8BF1-BFCC65F278AA}" destId="{63739FAE-104C-4222-9321-7D423EAC7ADA}" srcOrd="0" destOrd="0" presId="urn:microsoft.com/office/officeart/2018/2/layout/IconVerticalSolidList"/>
    <dgm:cxn modelId="{37F9E316-9702-49E4-B2AD-0DD4BB7F4D73}" type="presParOf" srcId="{20720B90-9040-4F2A-8BF1-BFCC65F278AA}" destId="{FE207DA7-1A15-48F0-944B-AE9D4E0BE0FE}" srcOrd="1" destOrd="0" presId="urn:microsoft.com/office/officeart/2018/2/layout/IconVerticalSolidList"/>
    <dgm:cxn modelId="{9518279F-B26E-43C2-8A12-92931859062E}" type="presParOf" srcId="{20720B90-9040-4F2A-8BF1-BFCC65F278AA}" destId="{2EE4BB0C-BE54-4805-A01E-B834E4EBA0A4}" srcOrd="2" destOrd="0" presId="urn:microsoft.com/office/officeart/2018/2/layout/IconVerticalSolidList"/>
    <dgm:cxn modelId="{870D51D9-5FBB-46E4-BDCD-1DDF68C03108}" type="presParOf" srcId="{20720B90-9040-4F2A-8BF1-BFCC65F278AA}" destId="{CBCC80AE-3446-4E0F-AD8A-1E4E1B0E1157}" srcOrd="3" destOrd="0" presId="urn:microsoft.com/office/officeart/2018/2/layout/IconVerticalSolidList"/>
    <dgm:cxn modelId="{09402E9E-FD4B-432D-BA7B-681C61A93660}" type="presParOf" srcId="{568AF071-50FB-490D-B9E2-0DFE64330119}" destId="{A050221E-1CA4-469C-962D-254C1D5C2DB3}" srcOrd="1" destOrd="0" presId="urn:microsoft.com/office/officeart/2018/2/layout/IconVerticalSolidList"/>
    <dgm:cxn modelId="{40FE0B60-A793-464B-941B-E01D80521A68}" type="presParOf" srcId="{568AF071-50FB-490D-B9E2-0DFE64330119}" destId="{52C0B153-BF5F-4DCF-A32A-8DB7816BF485}" srcOrd="2" destOrd="0" presId="urn:microsoft.com/office/officeart/2018/2/layout/IconVerticalSolidList"/>
    <dgm:cxn modelId="{603D0B99-F1BC-496D-AB39-0E55878FBFBE}" type="presParOf" srcId="{52C0B153-BF5F-4DCF-A32A-8DB7816BF485}" destId="{0993430D-6759-45CD-A7BC-CC836E6861D0}" srcOrd="0" destOrd="0" presId="urn:microsoft.com/office/officeart/2018/2/layout/IconVerticalSolidList"/>
    <dgm:cxn modelId="{5A67F1A9-485D-4EDB-892B-7750C7F6521C}" type="presParOf" srcId="{52C0B153-BF5F-4DCF-A32A-8DB7816BF485}" destId="{E1F63AD0-4182-4B3B-A3B5-BE6CDA8401EE}" srcOrd="1" destOrd="0" presId="urn:microsoft.com/office/officeart/2018/2/layout/IconVerticalSolidList"/>
    <dgm:cxn modelId="{664A9D0B-C193-4442-BB67-3D888FC05AD9}" type="presParOf" srcId="{52C0B153-BF5F-4DCF-A32A-8DB7816BF485}" destId="{6B5EC317-CC09-4C45-91CF-176D5313B374}" srcOrd="2" destOrd="0" presId="urn:microsoft.com/office/officeart/2018/2/layout/IconVerticalSolidList"/>
    <dgm:cxn modelId="{5093ECBF-EDD6-4047-BB27-4A11DC64AD4E}" type="presParOf" srcId="{52C0B153-BF5F-4DCF-A32A-8DB7816BF485}" destId="{EEAEA321-E583-4D63-A977-F53C93B5EEA7}" srcOrd="3" destOrd="0" presId="urn:microsoft.com/office/officeart/2018/2/layout/IconVerticalSolidList"/>
    <dgm:cxn modelId="{9F6DF948-D75B-4D5D-90D7-161849094BDA}" type="presParOf" srcId="{568AF071-50FB-490D-B9E2-0DFE64330119}" destId="{A95633A7-86D1-4C49-B0EE-ACAB2D299F75}" srcOrd="3" destOrd="0" presId="urn:microsoft.com/office/officeart/2018/2/layout/IconVerticalSolidList"/>
    <dgm:cxn modelId="{82862306-869D-473D-9591-36605B040487}" type="presParOf" srcId="{568AF071-50FB-490D-B9E2-0DFE64330119}" destId="{18AA5D5B-E7AA-4C7A-8EFD-4EA51B317877}" srcOrd="4" destOrd="0" presId="urn:microsoft.com/office/officeart/2018/2/layout/IconVerticalSolidList"/>
    <dgm:cxn modelId="{8D34ACBE-3AED-41F3-B104-32AB303B5334}" type="presParOf" srcId="{18AA5D5B-E7AA-4C7A-8EFD-4EA51B317877}" destId="{44794A8B-8E04-43B7-899A-CB68F39FFD84}" srcOrd="0" destOrd="0" presId="urn:microsoft.com/office/officeart/2018/2/layout/IconVerticalSolidList"/>
    <dgm:cxn modelId="{DA9C6E4C-11EF-4304-8363-118EAEEDAB32}" type="presParOf" srcId="{18AA5D5B-E7AA-4C7A-8EFD-4EA51B317877}" destId="{2F625B24-AF2C-4A9E-9FB9-468684C3E4D7}" srcOrd="1" destOrd="0" presId="urn:microsoft.com/office/officeart/2018/2/layout/IconVerticalSolidList"/>
    <dgm:cxn modelId="{30F00384-3464-4850-8839-21A44D056BF0}" type="presParOf" srcId="{18AA5D5B-E7AA-4C7A-8EFD-4EA51B317877}" destId="{5B0D053A-D44B-4B71-BC57-3E867210849E}" srcOrd="2" destOrd="0" presId="urn:microsoft.com/office/officeart/2018/2/layout/IconVerticalSolidList"/>
    <dgm:cxn modelId="{6B90A974-51B8-4B04-A6AD-86EC22E7BD5F}" type="presParOf" srcId="{18AA5D5B-E7AA-4C7A-8EFD-4EA51B317877}" destId="{E50A568A-FD7F-443B-9B35-7BEC942DF618}" srcOrd="3" destOrd="0" presId="urn:microsoft.com/office/officeart/2018/2/layout/IconVerticalSolidList"/>
    <dgm:cxn modelId="{8E95E990-D57B-43AB-9BD8-FD1FF844AD3E}" type="presParOf" srcId="{568AF071-50FB-490D-B9E2-0DFE64330119}" destId="{6C9D890D-CBD7-4D35-BC37-FC695E411023}" srcOrd="5" destOrd="0" presId="urn:microsoft.com/office/officeart/2018/2/layout/IconVerticalSolidList"/>
    <dgm:cxn modelId="{BC214E55-D9C6-45E6-A5BB-D5B92BB0E05E}" type="presParOf" srcId="{568AF071-50FB-490D-B9E2-0DFE64330119}" destId="{F14DDD9C-FF57-4BFE-8AD9-528B95D0875A}" srcOrd="6" destOrd="0" presId="urn:microsoft.com/office/officeart/2018/2/layout/IconVerticalSolidList"/>
    <dgm:cxn modelId="{A9F40EAF-AC1D-4C8E-8E14-B1AF41BF4C71}" type="presParOf" srcId="{F14DDD9C-FF57-4BFE-8AD9-528B95D0875A}" destId="{FA3A84CE-6FEB-4CB3-A807-5DC42B54DC4A}" srcOrd="0" destOrd="0" presId="urn:microsoft.com/office/officeart/2018/2/layout/IconVerticalSolidList"/>
    <dgm:cxn modelId="{9B0B69B9-D9AA-4411-B133-919B605FBE39}" type="presParOf" srcId="{F14DDD9C-FF57-4BFE-8AD9-528B95D0875A}" destId="{895DD3BB-3070-416E-AECE-F33EA22DD0C7}" srcOrd="1" destOrd="0" presId="urn:microsoft.com/office/officeart/2018/2/layout/IconVerticalSolidList"/>
    <dgm:cxn modelId="{FDEB5092-C6D0-4F9C-97C4-3E710D94E999}" type="presParOf" srcId="{F14DDD9C-FF57-4BFE-8AD9-528B95D0875A}" destId="{4331B9BB-D6BE-4565-8B9D-0EABA6600CC3}" srcOrd="2" destOrd="0" presId="urn:microsoft.com/office/officeart/2018/2/layout/IconVerticalSolidList"/>
    <dgm:cxn modelId="{94F1535E-6884-4075-8302-3D54E59E92D1}" type="presParOf" srcId="{F14DDD9C-FF57-4BFE-8AD9-528B95D0875A}" destId="{A013CB40-A55E-4088-9728-E925BDFEB9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39FAE-104C-4222-9321-7D423EAC7ADA}">
      <dsp:nvSpPr>
        <dsp:cNvPr id="0" name=""/>
        <dsp:cNvSpPr/>
      </dsp:nvSpPr>
      <dsp:spPr>
        <a:xfrm>
          <a:off x="0" y="2042"/>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07DA7-1A15-48F0-944B-AE9D4E0BE0FE}">
      <dsp:nvSpPr>
        <dsp:cNvPr id="0" name=""/>
        <dsp:cNvSpPr/>
      </dsp:nvSpPr>
      <dsp:spPr>
        <a:xfrm>
          <a:off x="313145" y="234960"/>
          <a:ext cx="569355" cy="5693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CC80AE-3446-4E0F-AD8A-1E4E1B0E1157}">
      <dsp:nvSpPr>
        <dsp:cNvPr id="0" name=""/>
        <dsp:cNvSpPr/>
      </dsp:nvSpPr>
      <dsp:spPr>
        <a:xfrm>
          <a:off x="1195647" y="2042"/>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US" sz="2200" kern="1200"/>
            <a:t>Etymology</a:t>
          </a:r>
        </a:p>
      </dsp:txBody>
      <dsp:txXfrm>
        <a:off x="1195647" y="2042"/>
        <a:ext cx="4446327" cy="1035192"/>
      </dsp:txXfrm>
    </dsp:sp>
    <dsp:sp modelId="{0993430D-6759-45CD-A7BC-CC836E6861D0}">
      <dsp:nvSpPr>
        <dsp:cNvPr id="0" name=""/>
        <dsp:cNvSpPr/>
      </dsp:nvSpPr>
      <dsp:spPr>
        <a:xfrm>
          <a:off x="0" y="1296033"/>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63AD0-4182-4B3B-A3B5-BE6CDA8401EE}">
      <dsp:nvSpPr>
        <dsp:cNvPr id="0" name=""/>
        <dsp:cNvSpPr/>
      </dsp:nvSpPr>
      <dsp:spPr>
        <a:xfrm>
          <a:off x="313145" y="1528951"/>
          <a:ext cx="569355" cy="5693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AEA321-E583-4D63-A977-F53C93B5EEA7}">
      <dsp:nvSpPr>
        <dsp:cNvPr id="0" name=""/>
        <dsp:cNvSpPr/>
      </dsp:nvSpPr>
      <dsp:spPr>
        <a:xfrm>
          <a:off x="1195647" y="1296033"/>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US" sz="2200" kern="1200"/>
            <a:t>Location</a:t>
          </a:r>
        </a:p>
      </dsp:txBody>
      <dsp:txXfrm>
        <a:off x="1195647" y="1296033"/>
        <a:ext cx="4446327" cy="1035192"/>
      </dsp:txXfrm>
    </dsp:sp>
    <dsp:sp modelId="{44794A8B-8E04-43B7-899A-CB68F39FFD84}">
      <dsp:nvSpPr>
        <dsp:cNvPr id="0" name=""/>
        <dsp:cNvSpPr/>
      </dsp:nvSpPr>
      <dsp:spPr>
        <a:xfrm>
          <a:off x="0" y="2590024"/>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25B24-AF2C-4A9E-9FB9-468684C3E4D7}">
      <dsp:nvSpPr>
        <dsp:cNvPr id="0" name=""/>
        <dsp:cNvSpPr/>
      </dsp:nvSpPr>
      <dsp:spPr>
        <a:xfrm>
          <a:off x="313145" y="2822942"/>
          <a:ext cx="569355" cy="5693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0A568A-FD7F-443B-9B35-7BEC942DF618}">
      <dsp:nvSpPr>
        <dsp:cNvPr id="0" name=""/>
        <dsp:cNvSpPr/>
      </dsp:nvSpPr>
      <dsp:spPr>
        <a:xfrm>
          <a:off x="1195647" y="2590024"/>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US" sz="2200" kern="1200"/>
            <a:t>Texts and history</a:t>
          </a:r>
        </a:p>
      </dsp:txBody>
      <dsp:txXfrm>
        <a:off x="1195647" y="2590024"/>
        <a:ext cx="4446327" cy="1035192"/>
      </dsp:txXfrm>
    </dsp:sp>
    <dsp:sp modelId="{FA3A84CE-6FEB-4CB3-A807-5DC42B54DC4A}">
      <dsp:nvSpPr>
        <dsp:cNvPr id="0" name=""/>
        <dsp:cNvSpPr/>
      </dsp:nvSpPr>
      <dsp:spPr>
        <a:xfrm>
          <a:off x="0" y="3884014"/>
          <a:ext cx="5641974" cy="10351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5DD3BB-3070-416E-AECE-F33EA22DD0C7}">
      <dsp:nvSpPr>
        <dsp:cNvPr id="0" name=""/>
        <dsp:cNvSpPr/>
      </dsp:nvSpPr>
      <dsp:spPr>
        <a:xfrm>
          <a:off x="313145" y="4116933"/>
          <a:ext cx="569355" cy="5693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13CB40-A55E-4088-9728-E925BDFEB985}">
      <dsp:nvSpPr>
        <dsp:cNvPr id="0" name=""/>
        <dsp:cNvSpPr/>
      </dsp:nvSpPr>
      <dsp:spPr>
        <a:xfrm>
          <a:off x="1195647" y="3884014"/>
          <a:ext cx="4446327" cy="1035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58" tIns="109558" rIns="109558" bIns="109558" numCol="1" spcCol="1270" anchor="ctr" anchorCtr="0">
          <a:noAutofit/>
        </a:bodyPr>
        <a:lstStyle/>
        <a:p>
          <a:pPr marL="0" lvl="0" indent="0" algn="l" defTabSz="977900">
            <a:lnSpc>
              <a:spcPct val="90000"/>
            </a:lnSpc>
            <a:spcBef>
              <a:spcPct val="0"/>
            </a:spcBef>
            <a:spcAft>
              <a:spcPct val="35000"/>
            </a:spcAft>
            <a:buNone/>
          </a:pPr>
          <a:r>
            <a:rPr lang="en-US" sz="2200" kern="1200"/>
            <a:t>Description</a:t>
          </a:r>
        </a:p>
      </dsp:txBody>
      <dsp:txXfrm>
        <a:off x="1195647" y="3884014"/>
        <a:ext cx="4446327" cy="10351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4814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Hampi or Hampe, also referred to as the Group of Monuments at Hampi, is a UNESCO World Heritage Site located in east-central Karnataka, India. It became the pilligrimage centre of the Hindu religion. Vijayanagara Empire capital in the 14th century. Chronicles left by Persian and European travellers, particularly the Portuguese, state Hampi was a prosperous, wealthy and grand city near the Tungabhadra River, with numerous temples, farms and trading markets. By 1500 CE, </a:t>
            </a:r>
            <a:r>
              <a:rPr lang="en-US" dirty="0" err="1"/>
              <a:t>Hampi-Vijayanagara</a:t>
            </a:r>
            <a:r>
              <a:rPr lang="en-US" dirty="0"/>
              <a:t> was the world's second-largest medieval-era city after Beijing, and probably India's richest at that time, attracting traders from Persia and </a:t>
            </a:r>
            <a:r>
              <a:rPr lang="en-US" dirty="0" err="1"/>
              <a:t>Portugal.The</a:t>
            </a:r>
            <a:r>
              <a:rPr lang="en-US" dirty="0"/>
              <a:t> Vijayanagara Empire was defeated by a coalition of Muslim sultanates; its capital was conquered, pillaged and destroyed by sultanate armies in 1565, after which Hampi remained in ruins.</a:t>
            </a:r>
          </a:p>
          <a:p>
            <a:endParaRPr lang="en-US" dirty="0"/>
          </a:p>
          <a:p>
            <a:r>
              <a:rPr lang="en-US" dirty="0"/>
              <a:t>More key facts:</a:t>
            </a:r>
          </a:p>
          <a:p>
            <a:pPr marL="171450" indent="-171450">
              <a:buFont typeface="Arial" panose="020B0604020202020204" pitchFamily="34" charset="0"/>
              <a:buChar char="•"/>
            </a:pPr>
            <a:r>
              <a:rPr lang="en-US" b="1" dirty="0"/>
              <a:t>Points of interest: </a:t>
            </a:r>
            <a:r>
              <a:rPr lang="en-US" dirty="0"/>
              <a:t>Virupaksha Temple, Vitthala Temple, Sasivekalu Ganesha Temple, Achutaraya Temple, Elephant Stables, Lotus Mahal, Hemakuta Hill Temple Complex, Hazara Ram Temple, Monolithic Bull, Queen's Bath, Pampa Sarovar, Zanana Enclosure</a:t>
            </a:r>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74814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Ancient to 14th century CE</a:t>
            </a:r>
          </a:p>
          <a:p>
            <a:pPr marL="171450" indent="-171450">
              <a:buFont typeface="Arial" panose="020B0604020202020204" pitchFamily="34" charset="0"/>
              <a:buChar char="•"/>
            </a:pPr>
            <a:r>
              <a:rPr lang="en-US" dirty="0"/>
              <a:t>14th century and after</a:t>
            </a:r>
          </a:p>
          <a:p>
            <a:pPr marL="171450" indent="-171450">
              <a:buFont typeface="Arial" panose="020B0604020202020204" pitchFamily="34" charset="0"/>
              <a:buChar char="•"/>
            </a:pPr>
            <a:r>
              <a:rPr lang="en-US" dirty="0"/>
              <a:t>Archaeological site</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90274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Ancient to 14th century CE</a:t>
            </a:r>
          </a:p>
          <a:p>
            <a:pPr marL="171450" indent="-171450">
              <a:buFont typeface="Arial" panose="020B0604020202020204" pitchFamily="34" charset="0"/>
              <a:buChar char="•"/>
            </a:pPr>
            <a:r>
              <a:rPr lang="en-US" dirty="0"/>
              <a:t>14th century and after</a:t>
            </a:r>
          </a:p>
          <a:p>
            <a:pPr marL="171450" indent="-171450">
              <a:buFont typeface="Arial" panose="020B0604020202020204" pitchFamily="34" charset="0"/>
              <a:buChar char="•"/>
            </a:pPr>
            <a:r>
              <a:rPr lang="en-US" dirty="0"/>
              <a:t>Archaeological site</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69169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1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0891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980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88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0136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8003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930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9/5/2021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8734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471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0587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996460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9/5/2021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652CD92-9D15-43B4-8516-073FCDAC90D4}" type="datetimeFigureOut">
              <a:rPr lang="en-US" smtClean="0"/>
              <a:t>9/5/2021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75E1560-7126-406C-A531-3A398E8D0EE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3262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Hamp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sethoscope/2884743046" TargetMode="External"/><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Here's your outline to get started</a:t>
            </a:r>
          </a:p>
        </p:txBody>
      </p:sp>
      <p:sp>
        <p:nvSpPr>
          <p:cNvPr id="20" name="Text 2"/>
          <p:cNvSpPr/>
          <p:nvPr/>
        </p:nvSpPr>
        <p:spPr>
          <a:xfrm>
            <a:off x="838200" y="1461299"/>
            <a:ext cx="10462846" cy="415498"/>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Key facts about your topic</a:t>
            </a:r>
          </a:p>
        </p:txBody>
      </p:sp>
      <p:sp>
        <p:nvSpPr>
          <p:cNvPr id="21" name="Content Placeholder 2"/>
          <p:cNvSpPr txBox="1">
            <a:spLocks/>
          </p:cNvSpPr>
          <p:nvPr/>
        </p:nvSpPr>
        <p:spPr>
          <a:xfrm>
            <a:off x="850250" y="1876798"/>
            <a:ext cx="5028036"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Hampi or Hampe, also referred to as the Group of Monuments at Hampi, is a UNESCO World Heritage Site located in east-central Karnataka, India. It became the pilligrimage centre of the Hindu religion. Vijayanagara Empire capital in the 14th century. Chronicles left by Persian and European travellers, particularly the Portuguese, state Hampi was a prosperous, wealthy and grand city near the Tungabhadra River, with numerous temples, farms and trading markets. By 1500 CE, Hampi-Vijayanagara was the world's second-largest medieval-era city after Beijing, and probably India's richest at th...</a:t>
            </a:r>
          </a:p>
        </p:txBody>
      </p:sp>
      <p:sp>
        <p:nvSpPr>
          <p:cNvPr id="22" name="Content Placeholder 3"/>
          <p:cNvSpPr/>
          <p:nvPr/>
        </p:nvSpPr>
        <p:spPr>
          <a:xfrm>
            <a:off x="6211660" y="1876798"/>
            <a:ext cx="5237389" cy="4000000"/>
          </a:xfrm>
          <a:prstGeom prst="rect">
            <a:avLst/>
          </a:prstGeom>
        </p:spPr>
        <p:txBody>
          <a:bodyPr wrap="square">
            <a:spAutoFit/>
          </a:bodyPr>
          <a:lstStyle/>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Local time: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India Standard Time</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Location: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15.32681°N 76.46696°E</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Points of interest: </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Virupaksha Temple, Vitthala Temple, Sasivekalu Ganesha Temple, Achutaraya Temple, Elephant Stables, Lotus Mahal, Hema...</a:t>
            </a:r>
          </a:p>
        </p:txBody>
      </p:sp>
      <p:sp>
        <p:nvSpPr>
          <p:cNvPr id="23" name="Footer Placeholder 2"/>
          <p:cNvSpPr>
            <a:spLocks noGrp="1"/>
          </p:cNvSpPr>
          <p:nvPr>
            <p:ph type="ftr" sz="quarter" idx="11"/>
          </p:nvPr>
        </p:nvSpPr>
        <p:spPr>
          <a:xfrm>
            <a:off x="838199" y="6229028"/>
            <a:ext cx="5779169" cy="365125"/>
          </a:xfrm>
        </p:spPr>
        <p:txBody>
          <a:bodyPr/>
          <a:lstStyle/>
          <a:p>
            <a:pPr algn="l"/>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3"/>
              </a:rPr>
              <a:t>en.wikipedia.org</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rPr>
              <a:t> - Text under </a:t>
            </a:r>
            <a:r>
              <a:rPr lang="en-US" dirty="0">
                <a:solidFill>
                  <a:schemeClr val="tx2"/>
                </a:solidFill>
                <a:latin typeface="Segoe UI" panose="020B0502040204020203" pitchFamily="34" charset="0"/>
                <a:ea typeface="Segoe UI" panose="020B0502040204020203" pitchFamily="34" charset="0"/>
                <a:cs typeface="Segoe UI" panose="020B0502040204020203" pitchFamily="34" charset="0"/>
                <a:hlinkClick r:id="rId4"/>
              </a:rPr>
              <a:t>CC-BY-SA license</a:t>
            </a:r>
            <a:endParaRPr lang="en-US" dirty="0"/>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5810971"/>
            <a:ext cx="5188481" cy="1174603"/>
            <a:chOff x="6211661" y="5810971"/>
            <a:chExt cx="5188481" cy="1174603"/>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289102" y="6139278"/>
              <a:ext cx="2303691" cy="451406"/>
            </a:xfrm>
            <a:prstGeom prst="rect">
              <a:avLst/>
            </a:prstGeom>
            <a:noFill/>
          </p:spPr>
          <p:txBody>
            <a:bodyPr wrap="square" rtlCol="0">
              <a:spAutoFit/>
            </a:bodyPr>
            <a:lstStyle/>
            <a:p>
              <a:pPr>
                <a:lnSpc>
                  <a:spcPts val="1400"/>
                </a:lnSpc>
              </a:pPr>
              <a:r>
                <a:rPr lang="en-US" sz="1200" dirty="0">
                  <a:solidFill>
                    <a:srgbClr val="D24726"/>
                  </a:solidFill>
                  <a:cs typeface="Segoe UI Semibold" panose="020B0702040204020203" pitchFamily="34" charset="0"/>
                </a:rPr>
                <a:t>See more: </a:t>
              </a: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5" cstate="print">
              <a:extLst>
                <a:ext uri="{28A0092B-C50C-407E-A947-70E740481C1C}">
                  <a14:useLocalDpi xmlns:a14="http://schemas.microsoft.com/office/drawing/2010/main" val="0"/>
                </a:ext>
              </a:extLst>
            </a:blip>
            <a:stretch>
              <a:fillRect/>
            </a:stretch>
          </p:blipFill>
          <p:spPr>
            <a:xfrm rot="10354591">
              <a:off x="8375339" y="6310072"/>
              <a:ext cx="712427" cy="504018"/>
            </a:xfrm>
            <a:prstGeom prst="rect">
              <a:avLst/>
            </a:prstGeom>
          </p:spPr>
        </p:pic>
        <p:pic>
          <p:nvPicPr>
            <p:cNvPr id="8" name="Picture 6" descr="Notes button in status bar">
              <a:extLst>
                <a:ext uri="{FF2B5EF4-FFF2-40B4-BE49-F238E27FC236}">
                  <a16:creationId xmlns:a16="http://schemas.microsoft.com/office/drawing/2014/main" id="{225180E8-0FE3-47A7-AA6D-1109075B6765}"/>
                </a:ext>
              </a:extLst>
            </p:cNvPr>
            <p:cNvPicPr>
              <a:picLocks noChangeAspect="1"/>
            </p:cNvPicPr>
            <p:nvPr/>
          </p:nvPicPr>
          <p:blipFill>
            <a:blip r:embed="rId6"/>
            <a:stretch>
              <a:fillRect/>
            </a:stretch>
          </p:blipFill>
          <p:spPr>
            <a:xfrm>
              <a:off x="9025539" y="5810971"/>
              <a:ext cx="2374603" cy="1174603"/>
            </a:xfrm>
            <a:prstGeom prst="rect">
              <a:avLst/>
            </a:prstGeom>
          </p:spPr>
        </p:pic>
      </p:grpSp>
    </p:spTree>
    <p:extLst>
      <p:ext uri="{BB962C8B-B14F-4D97-AF65-F5344CB8AC3E}">
        <p14:creationId xmlns:p14="http://schemas.microsoft.com/office/powerpoint/2010/main" val="37486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place of worship, temple, several&#10;&#10;Description automatically generated">
            <a:extLst>
              <a:ext uri="{FF2B5EF4-FFF2-40B4-BE49-F238E27FC236}">
                <a16:creationId xmlns:a16="http://schemas.microsoft.com/office/drawing/2014/main" id="{B46EC7C9-18CB-414A-9982-F4FC8FA14737}"/>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A picture containing outdoor, temple, place of worship&#10;&#10;Description automatically generated">
            <a:extLst>
              <a:ext uri="{FF2B5EF4-FFF2-40B4-BE49-F238E27FC236}">
                <a16:creationId xmlns:a16="http://schemas.microsoft.com/office/drawing/2014/main" id="{811AECF6-85F9-4B39-9EC0-8FB31DFDDF45}"/>
              </a:ext>
            </a:extLst>
          </p:cNvPr>
          <p:cNvPicPr>
            <a:picLocks noChangeAspect="1"/>
          </p:cNvPicPr>
          <p:nvPr/>
        </p:nvPicPr>
        <p:blipFill>
          <a:blip r:embed="rId3"/>
          <a:stretch>
            <a:fillRect/>
          </a:stretch>
        </p:blipFill>
        <p:spPr>
          <a:xfrm>
            <a:off x="0" y="0"/>
            <a:ext cx="12192000" cy="6756807"/>
          </a:xfrm>
          <a:prstGeom prst="rect">
            <a:avLst/>
          </a:prstGeom>
        </p:spPr>
      </p:pic>
    </p:spTree>
    <p:extLst>
      <p:ext uri="{BB962C8B-B14F-4D97-AF65-F5344CB8AC3E}">
        <p14:creationId xmlns:p14="http://schemas.microsoft.com/office/powerpoint/2010/main" val="1312997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sky, outdoor, temple&#10;&#10;Description automatically generated">
            <a:extLst>
              <a:ext uri="{FF2B5EF4-FFF2-40B4-BE49-F238E27FC236}">
                <a16:creationId xmlns:a16="http://schemas.microsoft.com/office/drawing/2014/main" id="{FBDF9EEA-128E-485F-966F-D203CED9F7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941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bridge, outdoor, river&#10;&#10;Description automatically generated">
            <a:extLst>
              <a:ext uri="{FF2B5EF4-FFF2-40B4-BE49-F238E27FC236}">
                <a16:creationId xmlns:a16="http://schemas.microsoft.com/office/drawing/2014/main" id="{649632D6-57DB-4297-8519-409042ED457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203171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arrow&#10;&#10;Description automatically generated">
            <a:extLst>
              <a:ext uri="{FF2B5EF4-FFF2-40B4-BE49-F238E27FC236}">
                <a16:creationId xmlns:a16="http://schemas.microsoft.com/office/drawing/2014/main" id="{3C4E60FE-B48A-426C-B5D4-6AB73BAEBA41}"/>
              </a:ext>
            </a:extLst>
          </p:cNvPr>
          <p:cNvPicPr>
            <a:picLocks noChangeAspect="1"/>
          </p:cNvPicPr>
          <p:nvPr/>
        </p:nvPicPr>
        <p:blipFill>
          <a:blip r:embed="rId2"/>
          <a:stretch>
            <a:fillRect/>
          </a:stretch>
        </p:blipFill>
        <p:spPr>
          <a:xfrm>
            <a:off x="1471448" y="0"/>
            <a:ext cx="9459310" cy="3100552"/>
          </a:xfrm>
          <a:prstGeom prst="rect">
            <a:avLst/>
          </a:prstGeom>
        </p:spPr>
      </p:pic>
      <p:pic>
        <p:nvPicPr>
          <p:cNvPr id="5" name="Picture 4" descr="A picture containing arrow&#10;&#10;Description automatically generated">
            <a:extLst>
              <a:ext uri="{FF2B5EF4-FFF2-40B4-BE49-F238E27FC236}">
                <a16:creationId xmlns:a16="http://schemas.microsoft.com/office/drawing/2014/main" id="{475C641C-B40F-4A3C-8DF5-76125DDD5992}"/>
              </a:ext>
            </a:extLst>
          </p:cNvPr>
          <p:cNvPicPr>
            <a:picLocks noChangeAspect="1"/>
          </p:cNvPicPr>
          <p:nvPr/>
        </p:nvPicPr>
        <p:blipFill>
          <a:blip r:embed="rId2"/>
          <a:stretch>
            <a:fillRect/>
          </a:stretch>
        </p:blipFill>
        <p:spPr>
          <a:xfrm rot="16200000">
            <a:off x="-2424673" y="2410884"/>
            <a:ext cx="6871787" cy="2022440"/>
          </a:xfrm>
          <a:prstGeom prst="rect">
            <a:avLst/>
          </a:prstGeom>
        </p:spPr>
      </p:pic>
      <p:pic>
        <p:nvPicPr>
          <p:cNvPr id="6" name="Picture 5" descr="A picture containing arrow&#10;&#10;Description automatically generated">
            <a:extLst>
              <a:ext uri="{FF2B5EF4-FFF2-40B4-BE49-F238E27FC236}">
                <a16:creationId xmlns:a16="http://schemas.microsoft.com/office/drawing/2014/main" id="{3834A3E8-F3BC-41EB-A11E-A6F178E7EC5B}"/>
              </a:ext>
            </a:extLst>
          </p:cNvPr>
          <p:cNvPicPr>
            <a:picLocks noChangeAspect="1"/>
          </p:cNvPicPr>
          <p:nvPr/>
        </p:nvPicPr>
        <p:blipFill>
          <a:blip r:embed="rId2"/>
          <a:stretch>
            <a:fillRect/>
          </a:stretch>
        </p:blipFill>
        <p:spPr>
          <a:xfrm rot="10800000">
            <a:off x="1890936" y="4849348"/>
            <a:ext cx="9039822" cy="2022440"/>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0A6EC64F-C750-4B94-813E-1E45846F39BC}"/>
              </a:ext>
            </a:extLst>
          </p:cNvPr>
          <p:cNvPicPr>
            <a:picLocks noChangeAspect="1"/>
          </p:cNvPicPr>
          <p:nvPr/>
        </p:nvPicPr>
        <p:blipFill>
          <a:blip r:embed="rId2"/>
          <a:stretch>
            <a:fillRect/>
          </a:stretch>
        </p:blipFill>
        <p:spPr>
          <a:xfrm rot="5400000">
            <a:off x="7744887" y="2424674"/>
            <a:ext cx="6871787" cy="2022440"/>
          </a:xfrm>
          <a:prstGeom prst="rect">
            <a:avLst/>
          </a:prstGeom>
        </p:spPr>
      </p:pic>
      <p:pic>
        <p:nvPicPr>
          <p:cNvPr id="2" name="Picture 1" descr="A picture containing text, indoor, envelope&#10;&#10;Description automatically generated">
            <a:extLst>
              <a:ext uri="{FF2B5EF4-FFF2-40B4-BE49-F238E27FC236}">
                <a16:creationId xmlns:a16="http://schemas.microsoft.com/office/drawing/2014/main" id="{3E72B0AA-2597-4250-B63A-DCEF0BF8F0E7}"/>
              </a:ext>
            </a:extLst>
          </p:cNvPr>
          <p:cNvPicPr>
            <a:picLocks noChangeAspect="1"/>
          </p:cNvPicPr>
          <p:nvPr/>
        </p:nvPicPr>
        <p:blipFill>
          <a:blip r:embed="rId3"/>
          <a:stretch>
            <a:fillRect/>
          </a:stretch>
        </p:blipFill>
        <p:spPr>
          <a:xfrm>
            <a:off x="0" y="-1"/>
            <a:ext cx="12192000" cy="6968359"/>
          </a:xfrm>
          <a:prstGeom prst="rect">
            <a:avLst/>
          </a:prstGeom>
        </p:spPr>
      </p:pic>
      <p:pic>
        <p:nvPicPr>
          <p:cNvPr id="9" name="Picture 8" descr="Logo&#10;&#10;Description automatically generated">
            <a:extLst>
              <a:ext uri="{FF2B5EF4-FFF2-40B4-BE49-F238E27FC236}">
                <a16:creationId xmlns:a16="http://schemas.microsoft.com/office/drawing/2014/main" id="{54AF8E28-6FFA-4A1E-911A-6AD537506BF7}"/>
              </a:ext>
            </a:extLst>
          </p:cNvPr>
          <p:cNvPicPr>
            <a:picLocks noChangeAspect="1"/>
          </p:cNvPicPr>
          <p:nvPr/>
        </p:nvPicPr>
        <p:blipFill>
          <a:blip r:embed="rId4"/>
          <a:stretch>
            <a:fillRect/>
          </a:stretch>
        </p:blipFill>
        <p:spPr>
          <a:xfrm>
            <a:off x="-1" y="-27581"/>
            <a:ext cx="12191999" cy="6995939"/>
          </a:xfrm>
          <a:prstGeom prst="rect">
            <a:avLst/>
          </a:prstGeom>
        </p:spPr>
      </p:pic>
    </p:spTree>
    <p:extLst>
      <p:ext uri="{BB962C8B-B14F-4D97-AF65-F5344CB8AC3E}">
        <p14:creationId xmlns:p14="http://schemas.microsoft.com/office/powerpoint/2010/main" val="11248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Related topics to research</a:t>
            </a:r>
          </a:p>
        </p:txBody>
      </p:sp>
      <p:sp>
        <p:nvSpPr>
          <p:cNvPr id="3" name="Content Placeholder 2">
            <a:extLst>
              <a:ext uri="{FF2B5EF4-FFF2-40B4-BE49-F238E27FC236}">
                <a16:creationId xmlns:a16="http://schemas.microsoft.com/office/drawing/2014/main" id="{60106C6B-49E2-4E93-AEC3-AA4886AC999D}"/>
              </a:ext>
            </a:extLst>
          </p:cNvPr>
          <p:cNvSpPr>
            <a:spLocks noGrp="1"/>
          </p:cNvSpPr>
          <p:nvPr>
            <p:ph idx="1"/>
          </p:nvPr>
        </p:nvSpPr>
        <p:spPr>
          <a:xfrm>
            <a:off x="838200" y="1625936"/>
            <a:ext cx="4978408" cy="4351338"/>
          </a:xfrm>
        </p:spPr>
        <p:txBody>
          <a:bodyPr/>
          <a:lstStyle/>
          <a:p>
            <a:r>
              <a:rPr lang="en-US" dirty="0">
                <a:latin typeface="Segoe UI Semilight" panose="020B0702040204020203" pitchFamily="34" charset="0"/>
                <a:ea typeface="Segoe UI Semilight" panose="020B0702040204020203" pitchFamily="34" charset="0"/>
                <a:cs typeface="Segoe UI" panose="020B0502040204020203" pitchFamily="34" charset="0"/>
              </a:rPr>
              <a:t>Vijayanagara Empire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Ajanta Caves</a:t>
            </a:r>
          </a:p>
          <a:p>
            <a:r>
              <a:rPr lang="en-US" dirty="0">
                <a:latin typeface="Segoe UI Semilight" panose="020B0702040204020203" pitchFamily="34" charset="0"/>
                <a:ea typeface="Segoe UI Semilight" panose="020B0702040204020203" pitchFamily="34" charset="0"/>
                <a:cs typeface="Segoe UI" panose="020B0502040204020203" pitchFamily="34" charset="0"/>
              </a:rPr>
              <a:t>Konark Sun Temple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Sanchi</a:t>
            </a:r>
          </a:p>
          <a:p>
            <a:r>
              <a:rPr lang="en-US" dirty="0">
                <a:latin typeface="Segoe UI Semilight" panose="020B0702040204020203" pitchFamily="34" charset="0"/>
                <a:ea typeface="Segoe UI Semilight" panose="020B0702040204020203" pitchFamily="34" charset="0"/>
                <a:cs typeface="Segoe UI" panose="020B0502040204020203" pitchFamily="34" charset="0"/>
              </a:rPr>
              <a:t>Krishnadevaraya</a:t>
            </a:r>
          </a:p>
          <a:p>
            <a:r>
              <a:rPr lang="en-US" dirty="0">
                <a:latin typeface="Segoe UI Semilight" panose="020B0702040204020203" pitchFamily="34" charset="0"/>
                <a:ea typeface="Segoe UI Semilight" panose="020B0702040204020203" pitchFamily="34" charset="0"/>
                <a:cs typeface="Segoe UI" panose="020B0502040204020203" pitchFamily="34" charset="0"/>
              </a:rPr>
              <a:t>Mysore Palace</a:t>
            </a:r>
          </a:p>
          <a:p>
            <a:r>
              <a:rPr lang="en-US" dirty="0">
                <a:latin typeface="Segoe UI Semilight" panose="020B0702040204020203" pitchFamily="34" charset="0"/>
                <a:ea typeface="Segoe UI Semilight" panose="020B0702040204020203" pitchFamily="34" charset="0"/>
                <a:cs typeface="Segoe UI" panose="020B0502040204020203" pitchFamily="34" charset="0"/>
              </a:rPr>
              <a:t>Taj Mahal</a:t>
            </a:r>
          </a:p>
          <a:p>
            <a:r>
              <a:rPr lang="en-US" dirty="0">
                <a:latin typeface="Segoe UI Semilight" panose="020B0702040204020203" pitchFamily="34" charset="0"/>
                <a:ea typeface="Segoe UI Semilight" panose="020B0702040204020203" pitchFamily="34" charset="0"/>
                <a:cs typeface="Segoe UI" panose="020B0502040204020203" pitchFamily="34" charset="0"/>
              </a:rPr>
              <a:t>Gol Gumbaz</a:t>
            </a:r>
          </a:p>
          <a:p>
            <a:r>
              <a:rPr lang="en-US" dirty="0">
                <a:latin typeface="Segoe UI Semilight" panose="020B0702040204020203" pitchFamily="34" charset="0"/>
                <a:ea typeface="Segoe UI Semilight" panose="020B0702040204020203" pitchFamily="34" charset="0"/>
                <a:cs typeface="Segoe UI" panose="020B0502040204020203" pitchFamily="34" charset="0"/>
              </a:rPr>
              <a:t>Red Fort</a:t>
            </a:r>
          </a:p>
          <a:p>
            <a:r>
              <a:rPr lang="en-US" dirty="0">
                <a:latin typeface="Segoe UI Semilight" panose="020B0702040204020203" pitchFamily="34" charset="0"/>
                <a:ea typeface="Segoe UI Semilight" panose="020B0702040204020203" pitchFamily="34" charset="0"/>
                <a:cs typeface="Segoe UI" panose="020B0502040204020203" pitchFamily="34" charset="0"/>
              </a:rPr>
              <a:t>Rani ki vav</a:t>
            </a:r>
          </a:p>
        </p:txBody>
      </p:sp>
      <p:grpSp>
        <p:nvGrpSpPr>
          <p:cNvPr id="4" name="Group 3">
            <a:extLst>
              <a:ext uri="{FF2B5EF4-FFF2-40B4-BE49-F238E27FC236}">
                <a16:creationId xmlns:a16="http://schemas.microsoft.com/office/drawing/2014/main" id="{5F891352-0AB3-4D77-AA93-8E0A1738F8F4}"/>
              </a:ext>
            </a:extLst>
          </p:cNvPr>
          <p:cNvGrpSpPr/>
          <p:nvPr/>
        </p:nvGrpSpPr>
        <p:grpSpPr>
          <a:xfrm>
            <a:off x="5943601" y="1609726"/>
            <a:ext cx="5406259" cy="2023909"/>
            <a:chOff x="5943601" y="1609726"/>
            <a:chExt cx="5406259" cy="2023909"/>
          </a:xfrm>
        </p:grpSpPr>
        <p:sp>
          <p:nvSpPr>
            <p:cNvPr id="5" name="Rectangle 5">
              <a:extLst>
                <a:ext uri="{FF2B5EF4-FFF2-40B4-BE49-F238E27FC236}">
                  <a16:creationId xmlns:a16="http://schemas.microsoft.com/office/drawing/2014/main" id="{20526183-096D-4868-AE2D-0200EE5F1D5D}"/>
                </a:ext>
              </a:extLst>
            </p:cNvPr>
            <p:cNvSpPr/>
            <p:nvPr/>
          </p:nvSpPr>
          <p:spPr>
            <a:xfrm>
              <a:off x="5943601" y="1609726"/>
              <a:ext cx="5406259" cy="20193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4">
              <a:extLst>
                <a:ext uri="{FF2B5EF4-FFF2-40B4-BE49-F238E27FC236}">
                  <a16:creationId xmlns:a16="http://schemas.microsoft.com/office/drawing/2014/main" id="{E9B136C8-7575-43EF-A6F3-EC4F69800828}"/>
                </a:ext>
              </a:extLst>
            </p:cNvPr>
            <p:cNvSpPr txBox="1"/>
            <p:nvPr/>
          </p:nvSpPr>
          <p:spPr>
            <a:xfrm>
              <a:off x="6189439" y="1827382"/>
              <a:ext cx="2849999" cy="307777"/>
            </a:xfrm>
            <a:prstGeom prst="rect">
              <a:avLst/>
            </a:prstGeom>
            <a:noFill/>
          </p:spPr>
          <p:txBody>
            <a:bodyPr wrap="square" rtlCol="0">
              <a:spAutoFit/>
            </a:bodyPr>
            <a:lstStyle/>
            <a:p>
              <a:pPr>
                <a:spcAft>
                  <a:spcPts val="1200"/>
                </a:spcAft>
              </a:pPr>
              <a:r>
                <a:rPr lang="en-US" sz="1400" dirty="0">
                  <a:solidFill>
                    <a:srgbClr val="D24726"/>
                  </a:solidFill>
                  <a:latin typeface="Segoe UI Semilight" panose="020B0402040204020203" pitchFamily="34" charset="0"/>
                  <a:cs typeface="Segoe UI Semilight" panose="020B0402040204020203" pitchFamily="34" charset="0"/>
                </a:rPr>
                <a:t>Use Smart Lookup to learn more</a:t>
              </a:r>
              <a:endParaRPr lang="en-US" sz="1400" dirty="0">
                <a:solidFill>
                  <a:srgbClr val="D24726"/>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7" name="TextBox 7">
              <a:extLst>
                <a:ext uri="{FF2B5EF4-FFF2-40B4-BE49-F238E27FC236}">
                  <a16:creationId xmlns:a16="http://schemas.microsoft.com/office/drawing/2014/main" id="{F5C6FF1D-DFD2-4DBD-BDE7-F882DDC6DC74}"/>
                </a:ext>
              </a:extLst>
            </p:cNvPr>
            <p:cNvSpPr txBox="1"/>
            <p:nvPr/>
          </p:nvSpPr>
          <p:spPr>
            <a:xfrm>
              <a:off x="6450618" y="2207781"/>
              <a:ext cx="2626919" cy="954107"/>
            </a:xfrm>
            <a:prstGeom prst="rect">
              <a:avLst/>
            </a:prstGeom>
            <a:noFill/>
          </p:spPr>
          <p:txBody>
            <a:bodyPr wrap="square" rtlCol="0">
              <a:spAutoFit/>
            </a:bodyPr>
            <a:lstStyle/>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Highlight one of the related topics</a:t>
              </a:r>
            </a:p>
            <a:p>
              <a:pPr>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Right-click on the topic</a:t>
              </a:r>
            </a:p>
            <a:p>
              <a:pPr marL="174625" indent="-174625">
                <a:spcAft>
                  <a:spcPts val="1200"/>
                </a:spcAft>
              </a:pP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Choose "Smart Lookup"</a:t>
              </a:r>
            </a:p>
          </p:txBody>
        </p:sp>
        <p:grpSp>
          <p:nvGrpSpPr>
            <p:cNvPr id="8" name="Group 12">
              <a:extLst>
                <a:ext uri="{FF2B5EF4-FFF2-40B4-BE49-F238E27FC236}">
                  <a16:creationId xmlns:a16="http://schemas.microsoft.com/office/drawing/2014/main" id="{58C4CE24-6148-4604-B285-49040644B37D}"/>
                </a:ext>
              </a:extLst>
            </p:cNvPr>
            <p:cNvGrpSpPr/>
            <p:nvPr/>
          </p:nvGrpSpPr>
          <p:grpSpPr>
            <a:xfrm>
              <a:off x="6273657" y="2228149"/>
              <a:ext cx="188600" cy="246221"/>
              <a:chOff x="5978838" y="2209102"/>
              <a:chExt cx="188600" cy="246221"/>
            </a:xfrm>
          </p:grpSpPr>
          <p:sp>
            <p:nvSpPr>
              <p:cNvPr id="16" name="Oval 9">
                <a:extLst>
                  <a:ext uri="{FF2B5EF4-FFF2-40B4-BE49-F238E27FC236}">
                    <a16:creationId xmlns:a16="http://schemas.microsoft.com/office/drawing/2014/main" id="{AB6051AB-2E0C-4F74-AA09-3E8DBF11667D}"/>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1">
                <a:extLst>
                  <a:ext uri="{FF2B5EF4-FFF2-40B4-BE49-F238E27FC236}">
                    <a16:creationId xmlns:a16="http://schemas.microsoft.com/office/drawing/2014/main" id="{97FDCC9F-9887-487F-8C6D-BBB3CB2773C3}"/>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13">
              <a:extLst>
                <a:ext uri="{FF2B5EF4-FFF2-40B4-BE49-F238E27FC236}">
                  <a16:creationId xmlns:a16="http://schemas.microsoft.com/office/drawing/2014/main" id="{D9700851-3B5E-45AB-991B-762DE0355EF6}"/>
                </a:ext>
              </a:extLst>
            </p:cNvPr>
            <p:cNvGrpSpPr/>
            <p:nvPr/>
          </p:nvGrpSpPr>
          <p:grpSpPr>
            <a:xfrm>
              <a:off x="6273657" y="2563905"/>
              <a:ext cx="188600" cy="246221"/>
              <a:chOff x="5978838" y="2209102"/>
              <a:chExt cx="188600" cy="246221"/>
            </a:xfrm>
          </p:grpSpPr>
          <p:sp>
            <p:nvSpPr>
              <p:cNvPr id="14" name="Oval 14">
                <a:extLst>
                  <a:ext uri="{FF2B5EF4-FFF2-40B4-BE49-F238E27FC236}">
                    <a16:creationId xmlns:a16="http://schemas.microsoft.com/office/drawing/2014/main" id="{0FDC7121-EA5E-4996-B879-22CC04BEA201}"/>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5">
                <a:extLst>
                  <a:ext uri="{FF2B5EF4-FFF2-40B4-BE49-F238E27FC236}">
                    <a16:creationId xmlns:a16="http://schemas.microsoft.com/office/drawing/2014/main" id="{B4BBF7ED-662E-4BA3-83B6-05208C9B757A}"/>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2</a:t>
                </a:r>
              </a:p>
            </p:txBody>
          </p:sp>
        </p:grpSp>
        <p:grpSp>
          <p:nvGrpSpPr>
            <p:cNvPr id="10" name="Group 16">
              <a:extLst>
                <a:ext uri="{FF2B5EF4-FFF2-40B4-BE49-F238E27FC236}">
                  <a16:creationId xmlns:a16="http://schemas.microsoft.com/office/drawing/2014/main" id="{8CC6D345-719C-4EA8-9CCC-735633CC607F}"/>
                </a:ext>
              </a:extLst>
            </p:cNvPr>
            <p:cNvGrpSpPr/>
            <p:nvPr/>
          </p:nvGrpSpPr>
          <p:grpSpPr>
            <a:xfrm>
              <a:off x="6273657" y="2902042"/>
              <a:ext cx="188600" cy="246221"/>
              <a:chOff x="5978838" y="2209102"/>
              <a:chExt cx="188600" cy="246221"/>
            </a:xfrm>
          </p:grpSpPr>
          <p:sp>
            <p:nvSpPr>
              <p:cNvPr id="12" name="Oval 17">
                <a:extLst>
                  <a:ext uri="{FF2B5EF4-FFF2-40B4-BE49-F238E27FC236}">
                    <a16:creationId xmlns:a16="http://schemas.microsoft.com/office/drawing/2014/main" id="{2E56D573-7C3B-46F0-982D-5DD5D53E931B}"/>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8">
                <a:extLst>
                  <a:ext uri="{FF2B5EF4-FFF2-40B4-BE49-F238E27FC236}">
                    <a16:creationId xmlns:a16="http://schemas.microsoft.com/office/drawing/2014/main" id="{A400E4DB-EAAB-40EC-B86F-2B5325C2941B}"/>
                  </a:ext>
                </a:extLst>
              </p:cNvPr>
              <p:cNvSpPr txBox="1">
                <a:spLocks noChangeAspect="1"/>
              </p:cNvSpPr>
              <p:nvPr/>
            </p:nvSpPr>
            <p:spPr>
              <a:xfrm>
                <a:off x="5978838" y="2209102"/>
                <a:ext cx="188599" cy="246221"/>
              </a:xfrm>
              <a:prstGeom prst="rect">
                <a:avLst/>
              </a:prstGeom>
              <a:noFill/>
            </p:spPr>
            <p:txBody>
              <a:bodyPr wrap="square" rtlCol="0">
                <a:spAutoFit/>
              </a:bodyPr>
              <a:lstStyle/>
              <a:p>
                <a:pPr algn="ctr"/>
                <a:r>
                  <a:rPr lang="en-US" sz="1000" dirty="0">
                    <a:solidFill>
                      <a:schemeClr val="bg1"/>
                    </a:solidFill>
                    <a:latin typeface="Segoe UI Semibold" panose="020B0702040204020203" pitchFamily="34" charset="0"/>
                    <a:cs typeface="Segoe UI Semibold" panose="020B0702040204020203" pitchFamily="34" charset="0"/>
                  </a:rPr>
                  <a:t>3</a:t>
                </a:r>
              </a:p>
            </p:txBody>
          </p:sp>
        </p:grpSp>
        <p:pic>
          <p:nvPicPr>
            <p:cNvPr id="11" name="Picture 19" descr="Smart Lookup button in the context menu">
              <a:extLst>
                <a:ext uri="{FF2B5EF4-FFF2-40B4-BE49-F238E27FC236}">
                  <a16:creationId xmlns:a16="http://schemas.microsoft.com/office/drawing/2014/main" id="{5C48F155-F4FF-4D72-879B-DE6D7269D894}"/>
                </a:ext>
              </a:extLst>
            </p:cNvPr>
            <p:cNvPicPr>
              <a:picLocks noChangeAspect="1"/>
            </p:cNvPicPr>
            <p:nvPr/>
          </p:nvPicPr>
          <p:blipFill rotWithShape="1">
            <a:blip r:embed="rId2"/>
            <a:srcRect b="4437"/>
            <a:stretch/>
          </p:blipFill>
          <p:spPr>
            <a:xfrm>
              <a:off x="9166431" y="1836907"/>
              <a:ext cx="1875163" cy="1796728"/>
            </a:xfrm>
            <a:prstGeom prst="rect">
              <a:avLst/>
            </a:prstGeom>
          </p:spPr>
        </p:pic>
      </p:grpSp>
    </p:spTree>
    <p:extLst>
      <p:ext uri="{BB962C8B-B14F-4D97-AF65-F5344CB8AC3E}">
        <p14:creationId xmlns:p14="http://schemas.microsoft.com/office/powerpoint/2010/main" val="168386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urtain, furniture, red&#10;&#10;Description automatically generated">
            <a:extLst>
              <a:ext uri="{FF2B5EF4-FFF2-40B4-BE49-F238E27FC236}">
                <a16:creationId xmlns:a16="http://schemas.microsoft.com/office/drawing/2014/main" id="{B46B553B-F9E5-4673-BD72-E03F8C3711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A1CDCA5-24B0-49E6-96D5-2FC28D40B040}"/>
              </a:ext>
            </a:extLst>
          </p:cNvPr>
          <p:cNvSpPr txBox="1"/>
          <p:nvPr/>
        </p:nvSpPr>
        <p:spPr>
          <a:xfrm>
            <a:off x="0" y="6858000"/>
            <a:ext cx="12192000" cy="230832"/>
          </a:xfrm>
          <a:prstGeom prst="rect">
            <a:avLst/>
          </a:prstGeom>
          <a:noFill/>
        </p:spPr>
        <p:txBody>
          <a:bodyPr wrap="square" rtlCol="0">
            <a:spAutoFit/>
          </a:bodyPr>
          <a:lstStyle/>
          <a:p>
            <a:r>
              <a:rPr lang="en-IN" sz="900">
                <a:hlinkClick r:id="rId3" tooltip="https://www.flickr.com/photos/sethoscope/2884743046"/>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17957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old, place of worship&#10;&#10;Description automatically generated">
            <a:extLst>
              <a:ext uri="{FF2B5EF4-FFF2-40B4-BE49-F238E27FC236}">
                <a16:creationId xmlns:a16="http://schemas.microsoft.com/office/drawing/2014/main" id="{DDC50A8E-80B4-415B-A53F-1BA57C833A20}"/>
              </a:ext>
            </a:extLst>
          </p:cNvPr>
          <p:cNvPicPr>
            <a:picLocks noChangeAspect="1"/>
          </p:cNvPicPr>
          <p:nvPr/>
        </p:nvPicPr>
        <p:blipFill rotWithShape="1">
          <a:blip r:embed="rId3">
            <a:alphaModFix amt="45000"/>
          </a:blip>
          <a:srcRect r="-1" b="15072"/>
          <a:stretch/>
        </p:blipFill>
        <p:spPr>
          <a:xfrm>
            <a:off x="0" y="0"/>
            <a:ext cx="12188932" cy="6858000"/>
          </a:xfrm>
          <a:prstGeom prst="rect">
            <a:avLst/>
          </a:prstGeom>
        </p:spPr>
      </p:pic>
      <p:sp>
        <p:nvSpPr>
          <p:cNvPr id="2" name="Title 1"/>
          <p:cNvSpPr>
            <a:spLocks noGrp="1"/>
          </p:cNvSpPr>
          <p:nvPr>
            <p:ph type="ctrTitle"/>
          </p:nvPr>
        </p:nvSpPr>
        <p:spPr>
          <a:xfrm>
            <a:off x="643467" y="643467"/>
            <a:ext cx="7164674" cy="5571066"/>
          </a:xfrm>
        </p:spPr>
        <p:txBody>
          <a:bodyPr>
            <a:normAutofit/>
          </a:bodyPr>
          <a:lstStyle/>
          <a:p>
            <a:r>
              <a:rPr lang="en-US" sz="6600">
                <a:solidFill>
                  <a:schemeClr val="tx1"/>
                </a:solidFill>
                <a:latin typeface="Bodoni MT Condensed" panose="02070606080606020203" pitchFamily="18" charset="0"/>
              </a:rPr>
              <a:t>Hampi</a:t>
            </a:r>
            <a:endParaRPr lang="en-US" sz="6600" dirty="0">
              <a:solidFill>
                <a:schemeClr val="tx1"/>
              </a:solidFill>
              <a:latin typeface="Bodoni MT Condensed" panose="02070606080606020203" pitchFamily="18" charset="0"/>
            </a:endParaRPr>
          </a:p>
        </p:txBody>
      </p:sp>
      <p:sp>
        <p:nvSpPr>
          <p:cNvPr id="3" name="Content Placeholder 2"/>
          <p:cNvSpPr>
            <a:spLocks noGrp="1"/>
          </p:cNvSpPr>
          <p:nvPr>
            <p:ph type="subTitle" idx="1"/>
          </p:nvPr>
        </p:nvSpPr>
        <p:spPr>
          <a:xfrm>
            <a:off x="8451608" y="643467"/>
            <a:ext cx="3096926" cy="5571066"/>
          </a:xfrm>
        </p:spPr>
        <p:txBody>
          <a:bodyPr>
            <a:normAutofit/>
          </a:bodyPr>
          <a:lstStyle/>
          <a:p>
            <a:r>
              <a:rPr lang="en-IN" sz="2000" dirty="0" err="1">
                <a:solidFill>
                  <a:schemeClr val="tx1"/>
                </a:solidFill>
              </a:rPr>
              <a:t>By:Hitesh</a:t>
            </a:r>
            <a:endParaRPr lang="en-IN" sz="2000" dirty="0">
              <a:solidFill>
                <a:schemeClr val="tx1"/>
              </a:solidFill>
            </a:endParaRPr>
          </a:p>
        </p:txBody>
      </p:sp>
      <p:cxnSp>
        <p:nvCxnSpPr>
          <p:cNvPr id="12" name="Straight Connector 11">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008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2" name="camera.wav"/>
          </p:stSnd>
        </p:sndAc>
      </p:transition>
    </mc:Choice>
    <mc:Fallback>
      <p:transition spd="slow">
        <p:fade/>
        <p:sndAc>
          <p:stSnd>
            <p:snd r:embed="rId2"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3468" y="643467"/>
            <a:ext cx="3415612" cy="5571066"/>
          </a:xfrm>
        </p:spPr>
        <p:txBody>
          <a:bodyPr>
            <a:normAutofit/>
          </a:bodyPr>
          <a:lstStyle/>
          <a:p>
            <a:r>
              <a:rPr lang="en-US">
                <a:solidFill>
                  <a:srgbClr val="FFFFFF"/>
                </a:solidFill>
              </a:rPr>
              <a:t>Contents</a:t>
            </a:r>
          </a:p>
        </p:txBody>
      </p:sp>
      <p:graphicFrame>
        <p:nvGraphicFramePr>
          <p:cNvPr id="5" name="Content Placeholder 2">
            <a:extLst>
              <a:ext uri="{FF2B5EF4-FFF2-40B4-BE49-F238E27FC236}">
                <a16:creationId xmlns:a16="http://schemas.microsoft.com/office/drawing/2014/main" id="{D914FDCD-DB0F-4311-80D9-05223392A666}"/>
              </a:ext>
            </a:extLst>
          </p:cNvPr>
          <p:cNvGraphicFramePr>
            <a:graphicFrameLocks noGrp="1"/>
          </p:cNvGraphicFramePr>
          <p:nvPr>
            <p:ph idx="1"/>
            <p:extLst>
              <p:ext uri="{D42A27DB-BD31-4B8C-83A1-F6EECF244321}">
                <p14:modId xmlns:p14="http://schemas.microsoft.com/office/powerpoint/2010/main" val="244171065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text, indoor, old&#10;&#10;Description automatically generated">
            <a:extLst>
              <a:ext uri="{FF2B5EF4-FFF2-40B4-BE49-F238E27FC236}">
                <a16:creationId xmlns:a16="http://schemas.microsoft.com/office/drawing/2014/main" id="{A175BCEC-2D47-4548-9EE0-112DF5F3B2B9}"/>
              </a:ext>
            </a:extLst>
          </p:cNvPr>
          <p:cNvPicPr>
            <a:picLocks noChangeAspect="1"/>
          </p:cNvPicPr>
          <p:nvPr/>
        </p:nvPicPr>
        <p:blipFill>
          <a:blip r:embed="rId7"/>
          <a:stretch>
            <a:fillRect/>
          </a:stretch>
        </p:blipFill>
        <p:spPr>
          <a:xfrm>
            <a:off x="1" y="-14287"/>
            <a:ext cx="12192000" cy="6858000"/>
          </a:xfrm>
          <a:prstGeom prst="rect">
            <a:avLst/>
          </a:prstGeom>
        </p:spPr>
      </p:pic>
      <p:sp>
        <p:nvSpPr>
          <p:cNvPr id="7" name="TextBox 6">
            <a:extLst>
              <a:ext uri="{FF2B5EF4-FFF2-40B4-BE49-F238E27FC236}">
                <a16:creationId xmlns:a16="http://schemas.microsoft.com/office/drawing/2014/main" id="{6FC5A8D7-8E92-4AE0-8F67-BB4E248626C0}"/>
              </a:ext>
            </a:extLst>
          </p:cNvPr>
          <p:cNvSpPr txBox="1"/>
          <p:nvPr/>
        </p:nvSpPr>
        <p:spPr>
          <a:xfrm>
            <a:off x="5845613" y="391218"/>
            <a:ext cx="6474372" cy="7294305"/>
          </a:xfrm>
          <a:prstGeom prst="rect">
            <a:avLst/>
          </a:prstGeom>
          <a:noFill/>
        </p:spPr>
        <p:txBody>
          <a:bodyPr wrap="square" rtlCol="0">
            <a:spAutoFit/>
          </a:bodyPr>
          <a:lstStyle/>
          <a:p>
            <a:r>
              <a:rPr lang="en-IN" sz="4000" dirty="0" err="1">
                <a:solidFill>
                  <a:srgbClr val="000000"/>
                </a:solidFill>
                <a:latin typeface="Bodoni MT Poster Compressed" panose="02070706080601050204" pitchFamily="18" charset="0"/>
              </a:rPr>
              <a:t>Hampi</a:t>
            </a:r>
            <a:endParaRPr lang="en-IN" sz="4000" dirty="0">
              <a:solidFill>
                <a:srgbClr val="000000"/>
              </a:solidFill>
              <a:latin typeface="Bodoni MT Poster Compressed" panose="02070706080601050204" pitchFamily="18" charset="0"/>
            </a:endParaRPr>
          </a:p>
          <a:p>
            <a:r>
              <a:rPr lang="en-IN" sz="4000" dirty="0">
                <a:solidFill>
                  <a:srgbClr val="000000"/>
                </a:solidFill>
                <a:latin typeface="Bodoni MT Poster Compressed" panose="02070706080601050204" pitchFamily="18" charset="0"/>
              </a:rPr>
              <a:t>__________________</a:t>
            </a:r>
          </a:p>
          <a:p>
            <a:pPr algn="l" rtl="0" fontAlgn="base"/>
            <a:r>
              <a:rPr lang="en-IN" sz="2800" b="0" i="0" dirty="0" err="1">
                <a:solidFill>
                  <a:srgbClr val="000000"/>
                </a:solidFill>
                <a:effectLst/>
                <a:latin typeface="Bodoni MT Condensed" panose="02070606080606020203" pitchFamily="18" charset="0"/>
              </a:rPr>
              <a:t>Hampi</a:t>
            </a:r>
            <a:r>
              <a:rPr lang="en-IN" sz="2800" b="0" i="0" dirty="0">
                <a:solidFill>
                  <a:srgbClr val="000000"/>
                </a:solidFill>
                <a:effectLst/>
                <a:latin typeface="Bodoni MT Condensed" panose="02070606080606020203" pitchFamily="18" charset="0"/>
              </a:rPr>
              <a:t>, lays at the </a:t>
            </a:r>
            <a:r>
              <a:rPr lang="en-IN" sz="2800" b="0" i="0" dirty="0" err="1">
                <a:solidFill>
                  <a:srgbClr val="000000"/>
                </a:solidFill>
                <a:effectLst/>
                <a:latin typeface="Bodoni MT Condensed" panose="02070606080606020203" pitchFamily="18" charset="0"/>
              </a:rPr>
              <a:t>center</a:t>
            </a:r>
            <a:r>
              <a:rPr lang="en-IN" sz="2800" b="0" i="0" dirty="0">
                <a:solidFill>
                  <a:srgbClr val="000000"/>
                </a:solidFill>
                <a:effectLst/>
                <a:latin typeface="Bodoni MT Condensed" panose="02070606080606020203" pitchFamily="18" charset="0"/>
              </a:rPr>
              <a:t> of </a:t>
            </a:r>
            <a:r>
              <a:rPr lang="en-IN" sz="2800" b="0" i="0" dirty="0" err="1">
                <a:solidFill>
                  <a:srgbClr val="000000"/>
                </a:solidFill>
                <a:effectLst/>
                <a:latin typeface="Bodoni MT Condensed" panose="02070606080606020203" pitchFamily="18" charset="0"/>
              </a:rPr>
              <a:t>Vijayanagara</a:t>
            </a:r>
            <a:r>
              <a:rPr lang="en-IN" sz="2800" b="0" i="0" dirty="0">
                <a:solidFill>
                  <a:srgbClr val="000000"/>
                </a:solidFill>
                <a:effectLst/>
                <a:latin typeface="Bodoni MT Condensed" panose="02070606080606020203" pitchFamily="18" charset="0"/>
              </a:rPr>
              <a:t>, the capital of the </a:t>
            </a:r>
            <a:r>
              <a:rPr lang="en-IN" sz="2800" b="0" i="0" dirty="0" err="1">
                <a:solidFill>
                  <a:srgbClr val="000000"/>
                </a:solidFill>
                <a:effectLst/>
                <a:latin typeface="Bodoni MT Condensed" panose="02070606080606020203" pitchFamily="18" charset="0"/>
              </a:rPr>
              <a:t>Vijayanagara</a:t>
            </a:r>
            <a:r>
              <a:rPr lang="en-IN" sz="2800" b="0" i="0" dirty="0">
                <a:solidFill>
                  <a:srgbClr val="000000"/>
                </a:solidFill>
                <a:effectLst/>
                <a:latin typeface="Bodoni MT Condensed" panose="02070606080606020203" pitchFamily="18" charset="0"/>
              </a:rPr>
              <a:t> empire. It is a well-fortified city, revealed by the magnificent ruins at </a:t>
            </a:r>
            <a:r>
              <a:rPr lang="en-IN" sz="2800" b="0" i="0" dirty="0" err="1">
                <a:solidFill>
                  <a:srgbClr val="000000"/>
                </a:solidFill>
                <a:effectLst/>
                <a:latin typeface="Bodoni MT Condensed" panose="02070606080606020203" pitchFamily="18" charset="0"/>
              </a:rPr>
              <a:t>Hampi</a:t>
            </a:r>
            <a:r>
              <a:rPr lang="en-IN" sz="2800" b="0" i="0" dirty="0">
                <a:solidFill>
                  <a:srgbClr val="000000"/>
                </a:solidFill>
                <a:effectLst/>
                <a:latin typeface="Bodoni MT Condensed" panose="02070606080606020203" pitchFamily="18" charset="0"/>
              </a:rPr>
              <a:t>.  </a:t>
            </a:r>
          </a:p>
          <a:p>
            <a:pPr algn="l" rtl="0" fontAlgn="base"/>
            <a:r>
              <a:rPr lang="en-IN" sz="2800" b="0" i="0" dirty="0">
                <a:solidFill>
                  <a:srgbClr val="000000"/>
                </a:solidFill>
                <a:effectLst/>
                <a:latin typeface="Bodoni MT Condensed" panose="02070606080606020203" pitchFamily="18" charset="0"/>
              </a:rPr>
              <a:t>The breath-taking palaces and huge temples, all of which were profusely decorated with carvings, sculptures, and paintings. The construction of walls was done using a technique in which stone slabs were wedged together by interlocking. No mortar or cementing agent was used in this construction. </a:t>
            </a:r>
          </a:p>
          <a:p>
            <a:pPr algn="l" rtl="0" fontAlgn="base"/>
            <a:r>
              <a:rPr lang="en-IN" sz="2800" b="0" i="0" dirty="0">
                <a:solidFill>
                  <a:srgbClr val="000000"/>
                </a:solidFill>
                <a:effectLst/>
                <a:latin typeface="Bodoni MT Condensed" panose="02070606080606020203" pitchFamily="18" charset="0"/>
              </a:rPr>
              <a:t> </a:t>
            </a:r>
            <a:r>
              <a:rPr lang="en-IN" sz="2800" b="0" i="0" dirty="0" err="1">
                <a:solidFill>
                  <a:srgbClr val="000000"/>
                </a:solidFill>
                <a:effectLst/>
                <a:latin typeface="Bodoni MT Condensed" panose="02070606080606020203" pitchFamily="18" charset="0"/>
              </a:rPr>
              <a:t>Hampi</a:t>
            </a:r>
            <a:r>
              <a:rPr lang="en-IN" sz="2800" b="0" i="0" dirty="0">
                <a:solidFill>
                  <a:srgbClr val="000000"/>
                </a:solidFill>
                <a:effectLst/>
                <a:latin typeface="Bodoni MT Condensed" panose="02070606080606020203" pitchFamily="18" charset="0"/>
              </a:rPr>
              <a:t> had a distinctive architecture. The city which was a hub of various activities during the fifteenth and sixteenth centuries</a:t>
            </a:r>
          </a:p>
          <a:p>
            <a:endParaRPr lang="en-IN" sz="4000" dirty="0">
              <a:latin typeface="Bodoni MT Poster Compressed" panose="02070706080601050204" pitchFamily="18" charset="0"/>
            </a:endParaRPr>
          </a:p>
          <a:p>
            <a:endParaRPr lang="en-IN" sz="4000" dirty="0">
              <a:latin typeface="Bodoni MT Poster Compressed" panose="02070706080601050204" pitchFamily="18" charset="0"/>
            </a:endParaRPr>
          </a:p>
        </p:txBody>
      </p:sp>
    </p:spTree>
    <p:extLst>
      <p:ext uri="{BB962C8B-B14F-4D97-AF65-F5344CB8AC3E}">
        <p14:creationId xmlns:p14="http://schemas.microsoft.com/office/powerpoint/2010/main" val="32012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0">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vert="horz" lIns="91440" tIns="45720" rIns="91440" bIns="45720" rtlCol="0" anchor="ctr">
            <a:normAutofit/>
          </a:bodyPr>
          <a:lstStyle/>
          <a:p>
            <a:r>
              <a:rPr lang="en-US" sz="3500" dirty="0">
                <a:solidFill>
                  <a:srgbClr val="FFFFFF"/>
                </a:solidFill>
              </a:rPr>
              <a:t>Why is </a:t>
            </a:r>
            <a:r>
              <a:rPr lang="en-US" sz="3500" dirty="0" err="1">
                <a:solidFill>
                  <a:srgbClr val="FFFFFF"/>
                </a:solidFill>
              </a:rPr>
              <a:t>Hampi</a:t>
            </a:r>
            <a:r>
              <a:rPr lang="en-US" sz="3500" dirty="0">
                <a:solidFill>
                  <a:srgbClr val="FFFFFF"/>
                </a:solidFill>
              </a:rPr>
              <a:t> in Ruins?</a:t>
            </a:r>
          </a:p>
        </p:txBody>
      </p:sp>
      <p:cxnSp>
        <p:nvCxnSpPr>
          <p:cNvPr id="36" name="Straight Connector 32">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3E35D1F-226E-4BA4-909B-BF4ADFCCFB2E}"/>
              </a:ext>
            </a:extLst>
          </p:cNvPr>
          <p:cNvSpPr txBox="1"/>
          <p:nvPr/>
        </p:nvSpPr>
        <p:spPr>
          <a:xfrm>
            <a:off x="1024129" y="2286000"/>
            <a:ext cx="379171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endParaRPr lang="en-US" dirty="0">
              <a:solidFill>
                <a:srgbClr val="FFFFFF"/>
              </a:solidFill>
            </a:endParaRPr>
          </a:p>
          <a:p>
            <a:pPr defTabSz="914400" fontAlgn="base">
              <a:lnSpc>
                <a:spcPct val="90000"/>
              </a:lnSpc>
              <a:spcAft>
                <a:spcPts val="600"/>
              </a:spcAft>
              <a:buClr>
                <a:schemeClr val="accent1"/>
              </a:buClr>
            </a:pPr>
            <a:r>
              <a:rPr lang="en-US" b="0" i="0" dirty="0">
                <a:solidFill>
                  <a:srgbClr val="FFFFFF"/>
                </a:solidFill>
                <a:effectLst/>
              </a:rPr>
              <a:t> The </a:t>
            </a:r>
            <a:r>
              <a:rPr lang="en-US" b="0" i="0" dirty="0" err="1">
                <a:solidFill>
                  <a:srgbClr val="FFFFFF"/>
                </a:solidFill>
                <a:effectLst/>
              </a:rPr>
              <a:t>vijayanagara</a:t>
            </a:r>
            <a:r>
              <a:rPr lang="en-US" b="0" i="0" dirty="0">
                <a:solidFill>
                  <a:srgbClr val="FFFFFF"/>
                </a:solidFill>
                <a:effectLst/>
              </a:rPr>
              <a:t> empi</a:t>
            </a:r>
            <a:r>
              <a:rPr lang="en-US" dirty="0">
                <a:solidFill>
                  <a:srgbClr val="FFFFFF"/>
                </a:solidFill>
              </a:rPr>
              <a:t>re </a:t>
            </a:r>
            <a:r>
              <a:rPr lang="en-US" b="0" i="0" dirty="0">
                <a:solidFill>
                  <a:srgbClr val="FFFFFF"/>
                </a:solidFill>
                <a:effectLst/>
              </a:rPr>
              <a:t>defeated by the Deccan Sultans (the rulers of Golconda, Ahmednagar, Berar, and Bidar). </a:t>
            </a:r>
          </a:p>
          <a:p>
            <a:pPr defTabSz="914400" fontAlgn="base">
              <a:lnSpc>
                <a:spcPct val="90000"/>
              </a:lnSpc>
              <a:spcAft>
                <a:spcPts val="600"/>
              </a:spcAft>
              <a:buClr>
                <a:schemeClr val="accent1"/>
              </a:buClr>
            </a:pPr>
            <a:r>
              <a:rPr lang="en-US" b="0" i="0" dirty="0">
                <a:solidFill>
                  <a:srgbClr val="FFFFFF"/>
                </a:solidFill>
                <a:effectLst/>
              </a:rPr>
              <a:t>When the </a:t>
            </a:r>
            <a:r>
              <a:rPr lang="en-US" b="0" i="0" dirty="0" err="1">
                <a:solidFill>
                  <a:srgbClr val="FFFFFF"/>
                </a:solidFill>
                <a:effectLst/>
              </a:rPr>
              <a:t>Vijayanagara</a:t>
            </a:r>
            <a:r>
              <a:rPr lang="en-US" b="0" i="0" dirty="0">
                <a:solidFill>
                  <a:srgbClr val="FFFFFF"/>
                </a:solidFill>
                <a:effectLst/>
              </a:rPr>
              <a:t> Empire was defeated, the city of </a:t>
            </a:r>
            <a:r>
              <a:rPr lang="en-US" b="0" i="0" dirty="0" err="1">
                <a:solidFill>
                  <a:srgbClr val="FFFFFF"/>
                </a:solidFill>
                <a:effectLst/>
              </a:rPr>
              <a:t>Hampi</a:t>
            </a:r>
            <a:r>
              <a:rPr lang="en-US" b="0" i="0" dirty="0">
                <a:solidFill>
                  <a:srgbClr val="FFFFFF"/>
                </a:solidFill>
                <a:effectLst/>
              </a:rPr>
              <a:t> was destroyed and was left in ruins .About the ruins, historian Sewell says, 'Never perhaps in the history of the world has such chaos been wrought on a splendid city, teeming with wealthy and industrious people.’ </a:t>
            </a:r>
          </a:p>
          <a:p>
            <a:pPr defTabSz="914400">
              <a:lnSpc>
                <a:spcPct val="90000"/>
              </a:lnSpc>
              <a:spcAft>
                <a:spcPts val="600"/>
              </a:spcAft>
              <a:buClr>
                <a:schemeClr val="accent1"/>
              </a:buClr>
            </a:pPr>
            <a:endParaRPr lang="en-US" dirty="0">
              <a:solidFill>
                <a:srgbClr val="FFFFFF"/>
              </a:solidFill>
            </a:endParaRPr>
          </a:p>
        </p:txBody>
      </p:sp>
      <p:pic>
        <p:nvPicPr>
          <p:cNvPr id="17" name="Content Placeholder 16" descr="A picture containing building, outdoor, stone&#10;&#10;Description automatically generated">
            <a:extLst>
              <a:ext uri="{FF2B5EF4-FFF2-40B4-BE49-F238E27FC236}">
                <a16:creationId xmlns:a16="http://schemas.microsoft.com/office/drawing/2014/main" id="{5387CFE3-EF47-4DBD-BC77-60B99206E04D}"/>
              </a:ext>
            </a:extLst>
          </p:cNvPr>
          <p:cNvPicPr>
            <a:picLocks noGrp="1" noChangeAspect="1"/>
          </p:cNvPicPr>
          <p:nvPr>
            <p:ph idx="1"/>
          </p:nvPr>
        </p:nvPicPr>
        <p:blipFill rotWithShape="1">
          <a:blip r:embed="rId2"/>
          <a:srcRect l="21086" r="23650" b="1"/>
          <a:stretch/>
        </p:blipFill>
        <p:spPr>
          <a:xfrm>
            <a:off x="6096023" y="640080"/>
            <a:ext cx="5455875" cy="5577840"/>
          </a:xfrm>
          <a:prstGeom prst="rect">
            <a:avLst/>
          </a:prstGeom>
        </p:spPr>
      </p:pic>
    </p:spTree>
    <p:extLst>
      <p:ext uri="{BB962C8B-B14F-4D97-AF65-F5344CB8AC3E}">
        <p14:creationId xmlns:p14="http://schemas.microsoft.com/office/powerpoint/2010/main" val="43598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04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a:normAutofit/>
          </a:bodyPr>
          <a:lstStyle/>
          <a:p>
            <a:r>
              <a:rPr lang="en-US" dirty="0">
                <a:solidFill>
                  <a:srgbClr val="FFFFFF"/>
                </a:solidFill>
              </a:rPr>
              <a:t>A Few Facts:</a:t>
            </a:r>
          </a:p>
        </p:txBody>
      </p:sp>
      <p:cxnSp>
        <p:nvCxnSpPr>
          <p:cNvPr id="12" name="Straight Connector 11">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9" y="2286000"/>
            <a:ext cx="3791711" cy="3931920"/>
          </a:xfrm>
        </p:spPr>
        <p:txBody>
          <a:bodyPr>
            <a:normAutofit/>
          </a:bodyPr>
          <a:lstStyle/>
          <a:p>
            <a:pPr>
              <a:buFont typeface="Wingdings" panose="05000000000000000000" pitchFamily="2" charset="2"/>
              <a:buChar char="v"/>
            </a:pPr>
            <a:r>
              <a:rPr lang="en-US" sz="1800" b="0" i="0" dirty="0">
                <a:solidFill>
                  <a:srgbClr val="222222"/>
                </a:solidFill>
                <a:effectLst/>
                <a:latin typeface="Georgia" panose="02040502050405020303" pitchFamily="18" charset="0"/>
              </a:rPr>
              <a:t> </a:t>
            </a:r>
            <a:r>
              <a:rPr lang="en-US" sz="1800" b="0" i="0" dirty="0">
                <a:solidFill>
                  <a:schemeClr val="bg1"/>
                </a:solidFill>
                <a:effectLst/>
                <a:latin typeface="Georgia" panose="02040502050405020303" pitchFamily="18" charset="0"/>
              </a:rPr>
              <a:t>The </a:t>
            </a:r>
            <a:r>
              <a:rPr lang="en-US" sz="1800" b="0" i="0" dirty="0" err="1">
                <a:solidFill>
                  <a:schemeClr val="bg1"/>
                </a:solidFill>
                <a:effectLst/>
                <a:latin typeface="Georgia" panose="02040502050405020303" pitchFamily="18" charset="0"/>
              </a:rPr>
              <a:t>Vittala</a:t>
            </a:r>
            <a:r>
              <a:rPr lang="en-US" sz="1800" b="0" i="0" dirty="0">
                <a:solidFill>
                  <a:schemeClr val="bg1"/>
                </a:solidFill>
                <a:effectLst/>
                <a:latin typeface="Georgia" panose="02040502050405020303" pitchFamily="18" charset="0"/>
              </a:rPr>
              <a:t> temple in </a:t>
            </a:r>
            <a:r>
              <a:rPr lang="en-US" sz="1800" b="0" i="0" dirty="0" err="1">
                <a:solidFill>
                  <a:schemeClr val="bg1"/>
                </a:solidFill>
                <a:effectLst/>
                <a:latin typeface="Georgia" panose="02040502050405020303" pitchFamily="18" charset="0"/>
              </a:rPr>
              <a:t>Hampi</a:t>
            </a:r>
            <a:r>
              <a:rPr lang="en-US" sz="1800" b="0" i="0" dirty="0">
                <a:solidFill>
                  <a:schemeClr val="bg1"/>
                </a:solidFill>
                <a:effectLst/>
                <a:latin typeface="Georgia" panose="02040502050405020303" pitchFamily="18" charset="0"/>
              </a:rPr>
              <a:t> is famous for its marvelous architecture. It is also known for another extraordinary architectural marvel – 56 melodic columns or musical pillars. These pillars create melodic sounds when tapped delicately. The most intriguing thing is that the columns are constructed using stones. The melodic mainstays of </a:t>
            </a:r>
            <a:r>
              <a:rPr lang="en-US" sz="1800" b="0" i="0" dirty="0" err="1">
                <a:solidFill>
                  <a:schemeClr val="bg1"/>
                </a:solidFill>
                <a:effectLst/>
                <a:latin typeface="Georgia" panose="02040502050405020303" pitchFamily="18" charset="0"/>
              </a:rPr>
              <a:t>Vittala</a:t>
            </a:r>
            <a:r>
              <a:rPr lang="en-US" sz="1800" b="0" i="0" dirty="0">
                <a:solidFill>
                  <a:schemeClr val="bg1"/>
                </a:solidFill>
                <a:effectLst/>
                <a:latin typeface="Georgia" panose="02040502050405020303" pitchFamily="18" charset="0"/>
              </a:rPr>
              <a:t> Temple are also called ‘SAREGAMA ‘pillars.</a:t>
            </a:r>
            <a:r>
              <a:rPr lang="en-US" sz="1800" b="0" i="0" dirty="0">
                <a:solidFill>
                  <a:schemeClr val="bg1"/>
                </a:solidFill>
                <a:effectLst/>
                <a:latin typeface="Baskerville Old Face" panose="02020602080505020303" pitchFamily="18" charset="0"/>
              </a:rPr>
              <a:t> </a:t>
            </a:r>
            <a:endParaRPr lang="en-US" dirty="0">
              <a:solidFill>
                <a:schemeClr val="bg1"/>
              </a:solidFill>
            </a:endParaRPr>
          </a:p>
        </p:txBody>
      </p:sp>
      <p:pic>
        <p:nvPicPr>
          <p:cNvPr id="5" name="Picture 4" descr="A picture containing building, outdoor, place of worship, temple&#10;&#10;Description automatically generated">
            <a:extLst>
              <a:ext uri="{FF2B5EF4-FFF2-40B4-BE49-F238E27FC236}">
                <a16:creationId xmlns:a16="http://schemas.microsoft.com/office/drawing/2014/main" id="{354EE8C5-4014-40F7-8E38-F198BD56C388}"/>
              </a:ext>
            </a:extLst>
          </p:cNvPr>
          <p:cNvPicPr>
            <a:picLocks noChangeAspect="1"/>
          </p:cNvPicPr>
          <p:nvPr/>
        </p:nvPicPr>
        <p:blipFill rotWithShape="1">
          <a:blip r:embed="rId3"/>
          <a:srcRect l="23101" r="11608" b="1"/>
          <a:stretch/>
        </p:blipFill>
        <p:spPr>
          <a:xfrm>
            <a:off x="6096000" y="640080"/>
            <a:ext cx="5455921" cy="5577840"/>
          </a:xfrm>
          <a:prstGeom prst="rect">
            <a:avLst/>
          </a:prstGeom>
        </p:spPr>
      </p:pic>
      <p:pic>
        <p:nvPicPr>
          <p:cNvPr id="7" name="Picture 6" descr="A picture containing building, stone, colonnade, column&#10;&#10;Description automatically generated">
            <a:extLst>
              <a:ext uri="{FF2B5EF4-FFF2-40B4-BE49-F238E27FC236}">
                <a16:creationId xmlns:a16="http://schemas.microsoft.com/office/drawing/2014/main" id="{F9071FBA-28F5-4C3E-8E35-377B44FBCE04}"/>
              </a:ext>
            </a:extLst>
          </p:cNvPr>
          <p:cNvPicPr>
            <a:picLocks noChangeAspect="1"/>
          </p:cNvPicPr>
          <p:nvPr/>
        </p:nvPicPr>
        <p:blipFill>
          <a:blip r:embed="rId4"/>
          <a:stretch>
            <a:fillRect/>
          </a:stretch>
        </p:blipFill>
        <p:spPr>
          <a:xfrm>
            <a:off x="6096000" y="640080"/>
            <a:ext cx="5455921" cy="5577840"/>
          </a:xfrm>
          <a:prstGeom prst="rect">
            <a:avLst/>
          </a:prstGeom>
        </p:spPr>
      </p:pic>
    </p:spTree>
    <p:extLst>
      <p:ext uri="{BB962C8B-B14F-4D97-AF65-F5344CB8AC3E}">
        <p14:creationId xmlns:p14="http://schemas.microsoft.com/office/powerpoint/2010/main" val="50960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4129" y="585216"/>
            <a:ext cx="3779085" cy="1499616"/>
          </a:xfrm>
        </p:spPr>
        <p:txBody>
          <a:bodyPr>
            <a:normAutofit/>
          </a:bodyPr>
          <a:lstStyle/>
          <a:p>
            <a:r>
              <a:rPr lang="en-US" dirty="0">
                <a:solidFill>
                  <a:srgbClr val="FFFFFF"/>
                </a:solidFill>
              </a:rPr>
              <a:t>Fact two:</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24129" y="2286000"/>
            <a:ext cx="3791711" cy="3931920"/>
          </a:xfrm>
        </p:spPr>
        <p:txBody>
          <a:bodyPr>
            <a:normAutofit/>
          </a:bodyPr>
          <a:lstStyle/>
          <a:p>
            <a:pPr algn="l" fontAlgn="base"/>
            <a:r>
              <a:rPr lang="en-IN" sz="1800" b="0" i="0" dirty="0" err="1">
                <a:solidFill>
                  <a:schemeClr val="bg1"/>
                </a:solidFill>
                <a:effectLst/>
                <a:latin typeface="Georgia" panose="02040502050405020303" pitchFamily="18" charset="0"/>
              </a:rPr>
              <a:t>Hampi</a:t>
            </a:r>
            <a:r>
              <a:rPr lang="en-IN" sz="1800" b="0" i="0" dirty="0">
                <a:solidFill>
                  <a:schemeClr val="bg1"/>
                </a:solidFill>
                <a:effectLst/>
                <a:latin typeface="Georgia" panose="02040502050405020303" pitchFamily="18" charset="0"/>
              </a:rPr>
              <a:t> is a historic city, but throughout history, people have considered the place sacred for many reasons. It also holds great importance in the Hindu epic Ramayana. It is believed to be the monkey kingdom </a:t>
            </a:r>
            <a:r>
              <a:rPr lang="en-IN" sz="1800" b="0" i="0" dirty="0" err="1">
                <a:solidFill>
                  <a:schemeClr val="bg1"/>
                </a:solidFill>
                <a:effectLst/>
                <a:latin typeface="Georgia" panose="02040502050405020303" pitchFamily="18" charset="0"/>
              </a:rPr>
              <a:t>Kiskinda</a:t>
            </a:r>
            <a:r>
              <a:rPr lang="en-IN" sz="1800" b="0" i="0" dirty="0">
                <a:solidFill>
                  <a:schemeClr val="bg1"/>
                </a:solidFill>
                <a:effectLst/>
                <a:latin typeface="Georgia" panose="02040502050405020303" pitchFamily="18" charset="0"/>
              </a:rPr>
              <a:t>, where Lord Ram met his loyal follower Hanuman. The monkey army later helped Rama build a bridge of stones across the sea to help him reach </a:t>
            </a:r>
            <a:r>
              <a:rPr lang="en-IN" sz="1800" b="0" i="0" dirty="0" err="1">
                <a:solidFill>
                  <a:schemeClr val="bg1"/>
                </a:solidFill>
                <a:effectLst/>
                <a:latin typeface="Georgia" panose="02040502050405020303" pitchFamily="18" charset="0"/>
              </a:rPr>
              <a:t>Lanka.No</a:t>
            </a:r>
            <a:r>
              <a:rPr lang="en-IN" sz="1800" b="0" i="0" dirty="0">
                <a:solidFill>
                  <a:schemeClr val="bg1"/>
                </a:solidFill>
                <a:effectLst/>
                <a:latin typeface="Georgia" panose="02040502050405020303" pitchFamily="18" charset="0"/>
              </a:rPr>
              <a:t> wonder the stories inspired so many temples and the stone carvings on them. </a:t>
            </a:r>
          </a:p>
        </p:txBody>
      </p:sp>
      <p:pic>
        <p:nvPicPr>
          <p:cNvPr id="5" name="Picture 4" descr="A picture containing building, outdoor, place of worship, temple&#10;&#10;Description automatically generated">
            <a:extLst>
              <a:ext uri="{FF2B5EF4-FFF2-40B4-BE49-F238E27FC236}">
                <a16:creationId xmlns:a16="http://schemas.microsoft.com/office/drawing/2014/main" id="{354EE8C5-4014-40F7-8E38-F198BD56C388}"/>
              </a:ext>
            </a:extLst>
          </p:cNvPr>
          <p:cNvPicPr>
            <a:picLocks noChangeAspect="1"/>
          </p:cNvPicPr>
          <p:nvPr/>
        </p:nvPicPr>
        <p:blipFill rotWithShape="1">
          <a:blip r:embed="rId3"/>
          <a:srcRect l="23101" r="11608" b="1"/>
          <a:stretch/>
        </p:blipFill>
        <p:spPr>
          <a:xfrm>
            <a:off x="6096000" y="640080"/>
            <a:ext cx="5455921" cy="5577840"/>
          </a:xfrm>
          <a:prstGeom prst="rect">
            <a:avLst/>
          </a:prstGeom>
        </p:spPr>
      </p:pic>
    </p:spTree>
    <p:extLst>
      <p:ext uri="{BB962C8B-B14F-4D97-AF65-F5344CB8AC3E}">
        <p14:creationId xmlns:p14="http://schemas.microsoft.com/office/powerpoint/2010/main" val="374411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brick, outdoor, building material&#10;&#10;Description automatically generated">
            <a:extLst>
              <a:ext uri="{FF2B5EF4-FFF2-40B4-BE49-F238E27FC236}">
                <a16:creationId xmlns:a16="http://schemas.microsoft.com/office/drawing/2014/main" id="{C6705A88-D765-4387-A2D4-F29A9BA416AA}"/>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descr="Background pattern&#10;&#10;Description automatically generated">
            <a:extLst>
              <a:ext uri="{FF2B5EF4-FFF2-40B4-BE49-F238E27FC236}">
                <a16:creationId xmlns:a16="http://schemas.microsoft.com/office/drawing/2014/main" id="{D3EDC947-1A3A-4C4B-812F-4B88B6DED62C}"/>
              </a:ext>
            </a:extLst>
          </p:cNvPr>
          <p:cNvPicPr>
            <a:picLocks noChangeAspect="1"/>
          </p:cNvPicPr>
          <p:nvPr/>
        </p:nvPicPr>
        <p:blipFill>
          <a:blip r:embed="rId3"/>
          <a:stretch>
            <a:fillRect/>
          </a:stretch>
        </p:blipFill>
        <p:spPr>
          <a:xfrm>
            <a:off x="0" y="0"/>
            <a:ext cx="12192000" cy="6938682"/>
          </a:xfrm>
          <a:prstGeom prst="rect">
            <a:avLst/>
          </a:prstGeom>
        </p:spPr>
      </p:pic>
      <p:pic>
        <p:nvPicPr>
          <p:cNvPr id="10" name="Picture 9" descr="A brick wall with a hole in it&#10;&#10;Description automatically generated with low confidence">
            <a:extLst>
              <a:ext uri="{FF2B5EF4-FFF2-40B4-BE49-F238E27FC236}">
                <a16:creationId xmlns:a16="http://schemas.microsoft.com/office/drawing/2014/main" id="{8CF0BCF9-BA7F-48DD-9932-8B5D4BCA2AC7}"/>
              </a:ext>
            </a:extLst>
          </p:cNvPr>
          <p:cNvPicPr>
            <a:picLocks noChangeAspect="1"/>
          </p:cNvPicPr>
          <p:nvPr/>
        </p:nvPicPr>
        <p:blipFill>
          <a:blip r:embed="rId4"/>
          <a:stretch>
            <a:fillRect/>
          </a:stretch>
        </p:blipFill>
        <p:spPr>
          <a:xfrm>
            <a:off x="0" y="0"/>
            <a:ext cx="12191999" cy="6938681"/>
          </a:xfrm>
          <a:prstGeom prst="rect">
            <a:avLst/>
          </a:prstGeom>
        </p:spPr>
      </p:pic>
      <p:sp>
        <p:nvSpPr>
          <p:cNvPr id="4" name="TextBox 3">
            <a:extLst>
              <a:ext uri="{FF2B5EF4-FFF2-40B4-BE49-F238E27FC236}">
                <a16:creationId xmlns:a16="http://schemas.microsoft.com/office/drawing/2014/main" id="{37FC1A96-0571-44A5-BD93-26DDB2C627B9}"/>
              </a:ext>
            </a:extLst>
          </p:cNvPr>
          <p:cNvSpPr txBox="1"/>
          <p:nvPr/>
        </p:nvSpPr>
        <p:spPr>
          <a:xfrm>
            <a:off x="4188311" y="2626666"/>
            <a:ext cx="8839200" cy="1200329"/>
          </a:xfrm>
          <a:prstGeom prst="rect">
            <a:avLst/>
          </a:prstGeom>
          <a:noFill/>
        </p:spPr>
        <p:txBody>
          <a:bodyPr wrap="square" rtlCol="0">
            <a:spAutoFit/>
          </a:bodyPr>
          <a:lstStyle/>
          <a:p>
            <a:r>
              <a:rPr lang="en-IN" sz="7200" dirty="0">
                <a:solidFill>
                  <a:schemeClr val="bg1"/>
                </a:solidFill>
                <a:latin typeface="Haettenschweiler" panose="020B0706040902060204" pitchFamily="34" charset="0"/>
              </a:rPr>
              <a:t>A FEW PHOTOS</a:t>
            </a:r>
          </a:p>
        </p:txBody>
      </p:sp>
    </p:spTree>
    <p:extLst>
      <p:ext uri="{BB962C8B-B14F-4D97-AF65-F5344CB8AC3E}">
        <p14:creationId xmlns:p14="http://schemas.microsoft.com/office/powerpoint/2010/main" val="5938025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WebEB27</Template>
  <TotalTime>1401</TotalTime>
  <Words>846</Words>
  <Application>Microsoft Office PowerPoint</Application>
  <PresentationFormat>Widescreen</PresentationFormat>
  <Paragraphs>66</Paragraphs>
  <Slides>13</Slides>
  <Notes>3</Notes>
  <HiddenSlides>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13</vt:i4>
      </vt:variant>
    </vt:vector>
  </HeadingPairs>
  <TitlesOfParts>
    <vt:vector size="30" baseType="lpstr">
      <vt:lpstr>Arial</vt:lpstr>
      <vt:lpstr>Baskerville Old Face</vt:lpstr>
      <vt:lpstr>Bodoni MT Condensed</vt:lpstr>
      <vt:lpstr>Bodoni MT Poster Compressed</vt:lpstr>
      <vt:lpstr>Calibri</vt:lpstr>
      <vt:lpstr>Georgia</vt:lpstr>
      <vt:lpstr>Haettenschweiler</vt:lpstr>
      <vt:lpstr>Segoe UI</vt:lpstr>
      <vt:lpstr>Segoe UI Light</vt:lpstr>
      <vt:lpstr>Segoe UI Semibold</vt:lpstr>
      <vt:lpstr>Segoe UI Semilight</vt:lpstr>
      <vt:lpstr>Tw Cen MT</vt:lpstr>
      <vt:lpstr>Tw Cen MT Condensed</vt:lpstr>
      <vt:lpstr>Wingdings</vt:lpstr>
      <vt:lpstr>Wingdings 3</vt:lpstr>
      <vt:lpstr>QuickStarter Theme</vt:lpstr>
      <vt:lpstr>Integral</vt:lpstr>
      <vt:lpstr>Here's your outline to get started</vt:lpstr>
      <vt:lpstr>Related topics to research</vt:lpstr>
      <vt:lpstr>PowerPoint Presentation</vt:lpstr>
      <vt:lpstr>Hampi</vt:lpstr>
      <vt:lpstr>Contents</vt:lpstr>
      <vt:lpstr>Why is Hampi in Ruins?</vt:lpstr>
      <vt:lpstr>A Few Facts:</vt:lpstr>
      <vt:lpstr>Fact two: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karthikeyan A</dc:creator>
  <cp:lastModifiedBy>karthikeyan A</cp:lastModifiedBy>
  <cp:revision>20</cp:revision>
  <dcterms:created xsi:type="dcterms:W3CDTF">2021-09-05T11:00:22Z</dcterms:created>
  <dcterms:modified xsi:type="dcterms:W3CDTF">2021-09-06T10:21:25Z</dcterms:modified>
</cp:coreProperties>
</file>